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319" r:id="rId4"/>
    <p:sldId id="309" r:id="rId5"/>
    <p:sldId id="264" r:id="rId6"/>
    <p:sldId id="265" r:id="rId7"/>
    <p:sldId id="310" r:id="rId8"/>
    <p:sldId id="311" r:id="rId9"/>
    <p:sldId id="312" r:id="rId10"/>
    <p:sldId id="314" r:id="rId11"/>
    <p:sldId id="315" r:id="rId12"/>
    <p:sldId id="316" r:id="rId13"/>
    <p:sldId id="290" r:id="rId14"/>
    <p:sldId id="317" r:id="rId15"/>
    <p:sldId id="318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1097" autoAdjust="0"/>
  </p:normalViewPr>
  <p:slideViewPr>
    <p:cSldViewPr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3-22-2021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44FBA33-6F72-4B04-B7B8-01D258B2F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70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3-22-2021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B0AC3EF-A2E6-474E-A543-BC2CFA1C5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794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7AC43-8F4B-48C9-8E10-055E4DD4052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740621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C693A-897F-4E00-9F34-645C766CC5B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94832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432E1-B547-4657-BF4B-81E6E30778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179448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65EBF-C758-4B9E-9884-DB7D539DB2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804516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C6F25-CB24-4583-AF4A-5480992CFD0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261162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2D4DC-FB39-4701-ADBA-38E31218C87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25394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F5279-9CB9-4717-911B-2732F276F4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66930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ACC9A-DFA8-4E20-B9EA-BB1637D50E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22014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F8F1C-328C-4CD8-A912-5DF827C7D4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977002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ECC7C-BCED-4C59-8875-FBF0A2F7377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13825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26F06-A5B8-4DCC-94A5-A2D466CAD4B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203723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869CA-BA9D-4C40-8051-E15786B11D3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63562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083C-6967-4DEC-8248-DAAF6F6A0BBD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46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E345-C43B-4F19-A51B-4ADA0434DB42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9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E769-DC87-4C00-8EE3-2720D3259D20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003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74F2-E442-4463-96C2-AC666426B4BA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726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27F-A785-4C17-9D1F-F271E7B44658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5557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2BC840-435E-438B-8070-025A224DE21F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337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88AD-CFF8-4D04-A35F-27D2BB4A7A2B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001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2194-5181-43D1-BABA-8164BB3AC56C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E9B0-299C-4B72-9B12-EEFB7977746C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1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76D7-5FC7-4DA6-9AB7-7B69994D2B81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08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CBD51C-ED3C-408B-89FB-36F5D8EBEFC6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4604E3-50F4-4FEA-AD8C-2492EF94A664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73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412561"/>
            <a:ext cx="3118271" cy="623771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Public Employees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695" y="6019800"/>
            <a:ext cx="1676400" cy="365760"/>
          </a:xfrm>
        </p:spPr>
        <p:txBody>
          <a:bodyPr/>
          <a:lstStyle/>
          <a:p>
            <a:r>
              <a:rPr lang="en-US" dirty="0"/>
              <a:t>Approved 3/22/2021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183" y="3846534"/>
            <a:ext cx="6716209" cy="12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801B7A0-4C7B-4783-BBB8-C498EDBAF5A3}"/>
              </a:ext>
            </a:extLst>
          </p:cNvPr>
          <p:cNvSpPr txBox="1">
            <a:spLocks/>
          </p:cNvSpPr>
          <p:nvPr/>
        </p:nvSpPr>
        <p:spPr>
          <a:xfrm>
            <a:off x="1343674" y="374640"/>
            <a:ext cx="6456332" cy="51105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Introduction to Records Management</a:t>
            </a:r>
          </a:p>
        </p:txBody>
      </p:sp>
    </p:spTree>
    <p:extLst>
      <p:ext uri="{BB962C8B-B14F-4D97-AF65-F5344CB8AC3E}">
        <p14:creationId xmlns:p14="http://schemas.microsoft.com/office/powerpoint/2010/main" val="108210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826" y="381000"/>
            <a:ext cx="6812924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Qualities do Public Records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30825" y="2057400"/>
            <a:ext cx="7082350" cy="320571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 government unit activities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calendars, meeting minutes, project reports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financial obligations or legal claims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grants, contracts, litigation case files or audits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Communicate agency requirements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guidance documents, policies, procedures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8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88" y="319882"/>
            <a:ext cx="6400800" cy="594688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Public Records Might You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4570" y="1828800"/>
            <a:ext cx="6576830" cy="39027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Correspondence related to public business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Program-related documentation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Team, project, committee, or workgroup documentation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Activity and project reports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Training materials you have presented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Work/information requests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Operating procedures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Calendars and schedules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29000"/>
            <a:ext cx="1981200" cy="286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82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691" y="195792"/>
            <a:ext cx="6505194" cy="830580"/>
          </a:xfrm>
        </p:spPr>
        <p:txBody>
          <a:bodyPr anchor="t">
            <a:no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Public Record under Wis. Stat § 16.61(2)(b) for retention purposes?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66394" y="1601457"/>
            <a:ext cx="7411212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Reference materials and stock copies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vendor catalogs, blank forms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Copies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copies of records (paper or electronic) for 	convenience or reference purposes only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Draft or working papers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draft documents without substantive comments, 	rough notes for personal use (It should be noted that some 	drafts are needed to support a decision trail or are otherwise 	required by an RDA)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Unsolicited email (internal or external)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reminders received by all staff, listserv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2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768" y="388621"/>
            <a:ext cx="5982462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>
                <a:cs typeface="Arial" panose="020B0604020202020204" pitchFamily="34" charset="0"/>
              </a:rPr>
              <a:t>How Do I Manage Public Records?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52334" y="1676400"/>
            <a:ext cx="6839331" cy="450127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Policies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Learn your government unit’s records management 	policies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Know which records disposition authorization (RDA) 	relates to your program records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Filing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File public records to allow for easy access over time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File records in accordance with your government unit’s 	approved filing system to simplify retrieval </a:t>
            </a:r>
            <a:b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3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507" y="391343"/>
            <a:ext cx="5639562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700" b="1" dirty="0">
                <a:cs typeface="Arial" panose="020B0604020202020204" pitchFamily="34" charset="0"/>
              </a:rPr>
              <a:t>How Do I Manage Public Records?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53048"/>
            <a:ext cx="6792278" cy="412370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People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Contact your Records Officer or designated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Records Custodian with questions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Disposition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Dispose of records according to the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approved RDA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Note: Your government unit may </a:t>
            </a:r>
            <a:r>
              <a:rPr lang="en-US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only </a:t>
            </a: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legally dispose of records as approved by an authorized records schedule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3ECB6F-F6B3-42B7-9B4A-50BD757B6373}"/>
              </a:ext>
            </a:extLst>
          </p:cNvPr>
          <p:cNvSpPr txBox="1"/>
          <p:nvPr/>
        </p:nvSpPr>
        <p:spPr>
          <a:xfrm>
            <a:off x="533400" y="1410094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Continued 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384B9E-21CA-4F73-A9DC-0C50C3918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919" y="2743200"/>
            <a:ext cx="24003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4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88" y="365125"/>
            <a:ext cx="7451623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Retention / Disposition Schedule?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7749" y="1905000"/>
            <a:ext cx="70485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Records Disposition Authorizations (RDAs):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Mandate how long public records are kept (retention)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Group and describe related public records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Mandate what happens to public records at the end 	of that time period (disposition)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Are promulgated as policy via a General Records 	Schedule (GRS) or agency specific RDA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3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988" y="336885"/>
            <a:ext cx="17526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0788" y="1691155"/>
            <a:ext cx="7239000" cy="46334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will create and receive public records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are responsible for managing them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accomplished through GRSs and RDAs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Proper public records management will improve your effectiveness and efficiency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 are resources to assist you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Coordinators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Custodians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Officer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counsel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286000" cy="213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2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848" y="304800"/>
            <a:ext cx="6169152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Where Are Public Records Defined?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8720" y="1992436"/>
            <a:ext cx="6766560" cy="3722564"/>
          </a:xfrm>
        </p:spPr>
        <p:txBody>
          <a:bodyPr>
            <a:normAutofit lnSpcReduction="10000"/>
          </a:bodyPr>
          <a:lstStyle/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Wis. Stat. § 16.61(2)(b) defines “public records” for the purposes of records retention and disposition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Wis. Stat. § 19.32(2) defines “records” for purposes of the records access and disclosure provisions of Wis. Stat. §§ 19.31-19.39 (known as the public records law or the open records law)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274321"/>
            <a:ext cx="5257800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Records Management?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8896" y="2121362"/>
            <a:ext cx="7042784" cy="3685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practice of maintaining records throughout their lifecycle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Records management programs manage organizational information to ensure it is useable, cost-effective, timely, accurate, complete and easily accessible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Disposing of unneeded and outdated content after the appropriate retention period allows for easier retrieval of records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5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238" y="313693"/>
            <a:ext cx="38481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Life Cycle of a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C9FBB2-04B5-46EF-ABFF-6773A4843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646976"/>
            <a:ext cx="6629400" cy="469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1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543" y="293562"/>
            <a:ext cx="5867400" cy="549275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Why Public Records Management?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4238"/>
            <a:ext cx="6620319" cy="3962400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Comply with applicable legal requirements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Promotes transparency in government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Documents governmental activities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Fulfill obligations efficiently to the public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Minimizes legal risk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Facilitates decision making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Retrieve information faster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Promotes best practices in state agency record keeping 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2ECBF1-C9F8-465B-BC58-F087FA628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067494"/>
            <a:ext cx="2885527" cy="17958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3195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77200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/>
              <a:t>What Are Your Public Records Responsibilities?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7750" y="1579669"/>
            <a:ext cx="7124700" cy="4800599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Recognize and manage public records created as part of your job duties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Protect and save public records you create and use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File paper and electronic documents so they can be readily accessed (use agency file plan if applicable)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Safeguard confidential and sensitive information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Dispose of information that is not defined as a public record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Retain public records for the appropriate length of time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Dispose of public records in accordance with an approved Retention Disposition Authorization (RDA)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 where to go for help</a:t>
            </a:r>
          </a:p>
        </p:txBody>
      </p:sp>
    </p:spTree>
    <p:extLst>
      <p:ext uri="{BB962C8B-B14F-4D97-AF65-F5344CB8AC3E}">
        <p14:creationId xmlns:p14="http://schemas.microsoft.com/office/powerpoint/2010/main" val="366879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1E1271-BF32-4EA2-94D7-678BE19B3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2558424" cy="2285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88" y="350521"/>
            <a:ext cx="42672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Public Record?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48768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Recorded information, in any format (including paper, electronic, audio/visual, calendars, maps) created or received by a state employee and/or agency in the transaction of business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Information content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determines what is a record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format in which the information is generated. Records may be textual, pictorial, paper, electronic, audio, video, etc.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1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8700" y="1905000"/>
            <a:ext cx="7086600" cy="386372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Created in the course of public business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correspondence and memos (paper and 	electronic), agreements, studies, reports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Received for action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Information or public records requests, 	tracked correspondence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Mandated by statute or regulation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statutorily required programs, 	administrative records, dockets, equal rights 	complaints</a:t>
            </a:r>
            <a:endParaRPr lang="en-US" sz="26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890289-4C78-437A-86BA-24679767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81000"/>
            <a:ext cx="42672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Public Record?</a:t>
            </a:r>
          </a:p>
        </p:txBody>
      </p:sp>
    </p:spTree>
    <p:extLst>
      <p:ext uri="{BB962C8B-B14F-4D97-AF65-F5344CB8AC3E}">
        <p14:creationId xmlns:p14="http://schemas.microsoft.com/office/powerpoint/2010/main" val="151003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288" y="365373"/>
            <a:ext cx="60960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cs typeface="Arial" panose="020B0604020202020204" pitchFamily="34" charset="0"/>
              </a:rPr>
              <a:t>Where Might Public Records Occur?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62100"/>
            <a:ext cx="8229600" cy="47625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content determines what constitutes a public record and not the format in which the information is generated.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 and voicemail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Text, instant messages and chats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Social media and Websites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Audio, video and online meeting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platform recordings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Calendars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Spreadsheets and databases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Personal devices if used for government unit business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Maps and blueprints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321E42-4877-4D5E-A09E-1B9EE1288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745" y="2660674"/>
            <a:ext cx="3511236" cy="256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22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A SR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A SRC" id="{18771F6A-B4A0-475F-8232-B386893935BA}" vid="{D46DE5CF-A4E1-49FA-A7E6-300FA3A3BA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3" ma:contentTypeDescription="Create a new document." ma:contentTypeScope="" ma:versionID="fe21d5a4a364123eb073dfd302527bd8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eade1bb78ba48c83c9cb091b0a31895f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0CFFADB-9043-4153-B63A-9723D30029F8}"/>
</file>

<file path=customXml/itemProps2.xml><?xml version="1.0" encoding="utf-8"?>
<ds:datastoreItem xmlns:ds="http://schemas.openxmlformats.org/officeDocument/2006/customXml" ds:itemID="{77605009-B888-441E-ACA0-97C96A3F741E}"/>
</file>

<file path=customXml/itemProps3.xml><?xml version="1.0" encoding="utf-8"?>
<ds:datastoreItem xmlns:ds="http://schemas.openxmlformats.org/officeDocument/2006/customXml" ds:itemID="{EC66E693-D7CA-4CB1-8EAC-98523D122399}"/>
</file>

<file path=customXml/itemProps4.xml><?xml version="1.0" encoding="utf-8"?>
<ds:datastoreItem xmlns:ds="http://schemas.openxmlformats.org/officeDocument/2006/customXml" ds:itemID="{CA774C1A-4D81-43B1-B913-6D2B552CE22B}"/>
</file>

<file path=docProps/app.xml><?xml version="1.0" encoding="utf-8"?>
<Properties xmlns="http://schemas.openxmlformats.org/officeDocument/2006/extended-properties" xmlns:vt="http://schemas.openxmlformats.org/officeDocument/2006/docPropsVTypes">
  <Template>DOA SRC</Template>
  <TotalTime>2428</TotalTime>
  <Words>933</Words>
  <Application>Microsoft Office PowerPoint</Application>
  <PresentationFormat>On-screen Show (4:3)</PresentationFormat>
  <Paragraphs>188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2</vt:lpstr>
      <vt:lpstr>DOA SRC</vt:lpstr>
      <vt:lpstr>Public Employees</vt:lpstr>
      <vt:lpstr>Where Are Public Records Defined?</vt:lpstr>
      <vt:lpstr>What is Records Management?</vt:lpstr>
      <vt:lpstr>Life Cycle of a Record</vt:lpstr>
      <vt:lpstr>Why Public Records Management?</vt:lpstr>
      <vt:lpstr>What Are Your Public Records Responsibilities? </vt:lpstr>
      <vt:lpstr>What is a Public Record?</vt:lpstr>
      <vt:lpstr>What is a Public Record?</vt:lpstr>
      <vt:lpstr>Where Might Public Records Occur?</vt:lpstr>
      <vt:lpstr>What Qualities do Public Records Have?</vt:lpstr>
      <vt:lpstr>What Public Records Might You Have?</vt:lpstr>
      <vt:lpstr>What Is Not a Public Record under Wis. Stat § 16.61(2)(b) for retention purposes?</vt:lpstr>
      <vt:lpstr>How Do I Manage Public Records?</vt:lpstr>
      <vt:lpstr>How Do I Manage Public Records?</vt:lpstr>
      <vt:lpstr>What Is A Retention / Disposition Schedule?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Records Management for State Employees</dc:title>
  <dc:creator>Abbie J. Norderhaug</dc:creator>
  <cp:lastModifiedBy>Kathryn Egeland</cp:lastModifiedBy>
  <cp:revision>143</cp:revision>
  <cp:lastPrinted>2021-03-10T15:33:50Z</cp:lastPrinted>
  <dcterms:created xsi:type="dcterms:W3CDTF">2013-10-23T20:53:44Z</dcterms:created>
  <dcterms:modified xsi:type="dcterms:W3CDTF">2021-03-25T18:01:20Z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0x0101004A8F8BEEF9F5A943984314B33BAED9E2</vt:lpwstr>
  </property>
</Properties>
</file>