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handoutMasterIdLst>
    <p:handoutMasterId r:id="rId33"/>
  </p:handoutMasterIdLst>
  <p:sldIdLst>
    <p:sldId id="256" r:id="rId2"/>
    <p:sldId id="303" r:id="rId3"/>
    <p:sldId id="283" r:id="rId4"/>
    <p:sldId id="286" r:id="rId5"/>
    <p:sldId id="299" r:id="rId6"/>
    <p:sldId id="298" r:id="rId7"/>
    <p:sldId id="282" r:id="rId8"/>
    <p:sldId id="305" r:id="rId9"/>
    <p:sldId id="307" r:id="rId10"/>
    <p:sldId id="306" r:id="rId11"/>
    <p:sldId id="308" r:id="rId12"/>
    <p:sldId id="289" r:id="rId13"/>
    <p:sldId id="280" r:id="rId14"/>
    <p:sldId id="302" r:id="rId15"/>
    <p:sldId id="312" r:id="rId16"/>
    <p:sldId id="309" r:id="rId17"/>
    <p:sldId id="274" r:id="rId18"/>
    <p:sldId id="258" r:id="rId19"/>
    <p:sldId id="259" r:id="rId20"/>
    <p:sldId id="261" r:id="rId21"/>
    <p:sldId id="266" r:id="rId22"/>
    <p:sldId id="260" r:id="rId23"/>
    <p:sldId id="294" r:id="rId24"/>
    <p:sldId id="290" r:id="rId25"/>
    <p:sldId id="310" r:id="rId26"/>
    <p:sldId id="263" r:id="rId27"/>
    <p:sldId id="276" r:id="rId28"/>
    <p:sldId id="275" r:id="rId29"/>
    <p:sldId id="311" r:id="rId30"/>
    <p:sldId id="27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84" autoAdjust="0"/>
    <p:restoredTop sz="92791" autoAdjust="0"/>
  </p:normalViewPr>
  <p:slideViewPr>
    <p:cSldViewPr>
      <p:cViewPr varScale="1">
        <p:scale>
          <a:sx n="121" d="100"/>
          <a:sy n="121" d="100"/>
        </p:scale>
        <p:origin x="912" y="96"/>
      </p:cViewPr>
      <p:guideLst>
        <p:guide orient="horz" pos="2160"/>
        <p:guide pos="2880"/>
      </p:guideLst>
    </p:cSldViewPr>
  </p:slideViewPr>
  <p:notesTextViewPr>
    <p:cViewPr>
      <p:scale>
        <a:sx n="1" d="1"/>
        <a:sy n="1" d="1"/>
      </p:scale>
      <p:origin x="0" y="0"/>
    </p:cViewPr>
  </p:notesTextViewPr>
  <p:sorterViewPr>
    <p:cViewPr>
      <p:scale>
        <a:sx n="80" d="100"/>
        <a:sy n="80" d="100"/>
      </p:scale>
      <p:origin x="0" y="10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r>
              <a:rPr lang="en-US"/>
              <a:t>3-22-2021</a:t>
            </a:r>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A44FBA33-6F72-4B04-B7B8-01D258B2F27D}" type="slidenum">
              <a:rPr lang="en-US" smtClean="0"/>
              <a:pPr/>
              <a:t>‹#›</a:t>
            </a:fld>
            <a:endParaRPr lang="en-US"/>
          </a:p>
        </p:txBody>
      </p:sp>
    </p:spTree>
    <p:extLst>
      <p:ext uri="{BB962C8B-B14F-4D97-AF65-F5344CB8AC3E}">
        <p14:creationId xmlns:p14="http://schemas.microsoft.com/office/powerpoint/2010/main" val="185207084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r>
              <a:rPr lang="en-US"/>
              <a:t>3-22-2021</a:t>
            </a:r>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FB0AC3EF-A2E6-474E-A543-BC2CFA1C5C87}" type="slidenum">
              <a:rPr lang="en-US" smtClean="0"/>
              <a:pPr/>
              <a:t>‹#›</a:t>
            </a:fld>
            <a:endParaRPr lang="en-US"/>
          </a:p>
        </p:txBody>
      </p:sp>
    </p:spTree>
    <p:extLst>
      <p:ext uri="{BB962C8B-B14F-4D97-AF65-F5344CB8AC3E}">
        <p14:creationId xmlns:p14="http://schemas.microsoft.com/office/powerpoint/2010/main" val="302392794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2C6C2285-6E44-434A-B858-04DBEEF0B251}"/>
              </a:ext>
            </a:extLst>
          </p:cNvPr>
          <p:cNvSpPr>
            <a:spLocks noGrp="1"/>
          </p:cNvSpPr>
          <p:nvPr>
            <p:ph type="dt" idx="1"/>
          </p:nvPr>
        </p:nvSpPr>
        <p:spPr/>
        <p:txBody>
          <a:bodyPr/>
          <a:lstStyle/>
          <a:p>
            <a:r>
              <a:rPr lang="en-US"/>
              <a:t>3-22-2021</a:t>
            </a:r>
          </a:p>
        </p:txBody>
      </p:sp>
    </p:spTree>
    <p:extLst>
      <p:ext uri="{BB962C8B-B14F-4D97-AF65-F5344CB8AC3E}">
        <p14:creationId xmlns:p14="http://schemas.microsoft.com/office/powerpoint/2010/main" val="3740621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78B49DD-0F5B-4479-ADF6-9FDB452499F3}"/>
              </a:ext>
            </a:extLst>
          </p:cNvPr>
          <p:cNvSpPr>
            <a:spLocks noGrp="1"/>
          </p:cNvSpPr>
          <p:nvPr>
            <p:ph type="dt" idx="1"/>
          </p:nvPr>
        </p:nvSpPr>
        <p:spPr/>
        <p:txBody>
          <a:bodyPr/>
          <a:lstStyle/>
          <a:p>
            <a:r>
              <a:rPr lang="en-US"/>
              <a:t>3-22-2021</a:t>
            </a:r>
          </a:p>
        </p:txBody>
      </p:sp>
    </p:spTree>
    <p:extLst>
      <p:ext uri="{BB962C8B-B14F-4D97-AF65-F5344CB8AC3E}">
        <p14:creationId xmlns:p14="http://schemas.microsoft.com/office/powerpoint/2010/main" val="1853912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BBD997-C985-46CF-8502-106EAE945E7F}"/>
              </a:ext>
            </a:extLst>
          </p:cNvPr>
          <p:cNvSpPr>
            <a:spLocks noGrp="1"/>
          </p:cNvSpPr>
          <p:nvPr>
            <p:ph type="dt" idx="1"/>
          </p:nvPr>
        </p:nvSpPr>
        <p:spPr/>
        <p:txBody>
          <a:bodyPr/>
          <a:lstStyle/>
          <a:p>
            <a:r>
              <a:rPr lang="en-US"/>
              <a:t>3-22-2021</a:t>
            </a:r>
          </a:p>
        </p:txBody>
      </p:sp>
    </p:spTree>
    <p:extLst>
      <p:ext uri="{BB962C8B-B14F-4D97-AF65-F5344CB8AC3E}">
        <p14:creationId xmlns:p14="http://schemas.microsoft.com/office/powerpoint/2010/main" val="406105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6A5C7191-14C9-4C49-8A76-2A80093A2EF2}"/>
              </a:ext>
            </a:extLst>
          </p:cNvPr>
          <p:cNvSpPr>
            <a:spLocks noGrp="1"/>
          </p:cNvSpPr>
          <p:nvPr>
            <p:ph type="dt" idx="1"/>
          </p:nvPr>
        </p:nvSpPr>
        <p:spPr/>
        <p:txBody>
          <a:bodyPr/>
          <a:lstStyle/>
          <a:p>
            <a:r>
              <a:rPr lang="en-US"/>
              <a:t>3-22-2021</a:t>
            </a:r>
          </a:p>
        </p:txBody>
      </p:sp>
    </p:spTree>
    <p:extLst>
      <p:ext uri="{BB962C8B-B14F-4D97-AF65-F5344CB8AC3E}">
        <p14:creationId xmlns:p14="http://schemas.microsoft.com/office/powerpoint/2010/main" val="3253945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541F48AB-1ECE-4559-A894-C2A64379EEE3}"/>
              </a:ext>
            </a:extLst>
          </p:cNvPr>
          <p:cNvSpPr>
            <a:spLocks noGrp="1"/>
          </p:cNvSpPr>
          <p:nvPr>
            <p:ph type="dt" idx="1"/>
          </p:nvPr>
        </p:nvSpPr>
        <p:spPr/>
        <p:txBody>
          <a:bodyPr/>
          <a:lstStyle/>
          <a:p>
            <a:r>
              <a:rPr lang="en-US"/>
              <a:t>3-22-2021</a:t>
            </a:r>
          </a:p>
        </p:txBody>
      </p:sp>
    </p:spTree>
    <p:extLst>
      <p:ext uri="{BB962C8B-B14F-4D97-AF65-F5344CB8AC3E}">
        <p14:creationId xmlns:p14="http://schemas.microsoft.com/office/powerpoint/2010/main" val="1669305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B70C6221-45D6-4757-8733-3C040680F3AE}"/>
              </a:ext>
            </a:extLst>
          </p:cNvPr>
          <p:cNvSpPr>
            <a:spLocks noGrp="1"/>
          </p:cNvSpPr>
          <p:nvPr>
            <p:ph type="dt" idx="1"/>
          </p:nvPr>
        </p:nvSpPr>
        <p:spPr/>
        <p:txBody>
          <a:bodyPr/>
          <a:lstStyle/>
          <a:p>
            <a:r>
              <a:rPr lang="en-US"/>
              <a:t>3-22-2021</a:t>
            </a:r>
          </a:p>
        </p:txBody>
      </p:sp>
    </p:spTree>
    <p:extLst>
      <p:ext uri="{BB962C8B-B14F-4D97-AF65-F5344CB8AC3E}">
        <p14:creationId xmlns:p14="http://schemas.microsoft.com/office/powerpoint/2010/main" val="313825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347E8B3E-3E21-4439-95C8-0F78655CF784}"/>
              </a:ext>
            </a:extLst>
          </p:cNvPr>
          <p:cNvSpPr>
            <a:spLocks noGrp="1"/>
          </p:cNvSpPr>
          <p:nvPr>
            <p:ph type="dt" idx="1"/>
          </p:nvPr>
        </p:nvSpPr>
        <p:spPr/>
        <p:txBody>
          <a:bodyPr/>
          <a:lstStyle/>
          <a:p>
            <a:r>
              <a:rPr lang="en-US"/>
              <a:t>3-22-2021</a:t>
            </a:r>
          </a:p>
        </p:txBody>
      </p:sp>
    </p:spTree>
    <p:extLst>
      <p:ext uri="{BB962C8B-B14F-4D97-AF65-F5344CB8AC3E}">
        <p14:creationId xmlns:p14="http://schemas.microsoft.com/office/powerpoint/2010/main" val="2037231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42901279-D93D-4AAD-8561-DE2D9A17FB92}"/>
              </a:ext>
            </a:extLst>
          </p:cNvPr>
          <p:cNvSpPr>
            <a:spLocks noGrp="1"/>
          </p:cNvSpPr>
          <p:nvPr>
            <p:ph type="dt" idx="1"/>
          </p:nvPr>
        </p:nvSpPr>
        <p:spPr/>
        <p:txBody>
          <a:bodyPr/>
          <a:lstStyle/>
          <a:p>
            <a:r>
              <a:rPr lang="en-US"/>
              <a:t>3-22-2021</a:t>
            </a:r>
          </a:p>
        </p:txBody>
      </p:sp>
    </p:spTree>
    <p:extLst>
      <p:ext uri="{BB962C8B-B14F-4D97-AF65-F5344CB8AC3E}">
        <p14:creationId xmlns:p14="http://schemas.microsoft.com/office/powerpoint/2010/main" val="1635627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AB041117-DA40-4425-9222-2A76EB9EB9C7}"/>
              </a:ext>
            </a:extLst>
          </p:cNvPr>
          <p:cNvSpPr>
            <a:spLocks noGrp="1"/>
          </p:cNvSpPr>
          <p:nvPr>
            <p:ph type="dt" idx="1"/>
          </p:nvPr>
        </p:nvSpPr>
        <p:spPr/>
        <p:txBody>
          <a:bodyPr/>
          <a:lstStyle/>
          <a:p>
            <a:r>
              <a:rPr lang="en-US"/>
              <a:t>3-22-2021</a:t>
            </a:r>
          </a:p>
        </p:txBody>
      </p:sp>
    </p:spTree>
    <p:extLst>
      <p:ext uri="{BB962C8B-B14F-4D97-AF65-F5344CB8AC3E}">
        <p14:creationId xmlns:p14="http://schemas.microsoft.com/office/powerpoint/2010/main" val="3948324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7956BE46-B985-41AE-B376-861A4EC92E92}"/>
              </a:ext>
            </a:extLst>
          </p:cNvPr>
          <p:cNvSpPr>
            <a:spLocks noGrp="1"/>
          </p:cNvSpPr>
          <p:nvPr>
            <p:ph type="dt" idx="1"/>
          </p:nvPr>
        </p:nvSpPr>
        <p:spPr/>
        <p:txBody>
          <a:bodyPr/>
          <a:lstStyle/>
          <a:p>
            <a:r>
              <a:rPr lang="en-US"/>
              <a:t>3-22-2021</a:t>
            </a:r>
          </a:p>
        </p:txBody>
      </p:sp>
    </p:spTree>
    <p:extLst>
      <p:ext uri="{BB962C8B-B14F-4D97-AF65-F5344CB8AC3E}">
        <p14:creationId xmlns:p14="http://schemas.microsoft.com/office/powerpoint/2010/main" val="1179448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E6308649-9145-4C1F-9255-1F1225983AD5}"/>
              </a:ext>
            </a:extLst>
          </p:cNvPr>
          <p:cNvSpPr>
            <a:spLocks noGrp="1"/>
          </p:cNvSpPr>
          <p:nvPr>
            <p:ph type="dt" idx="1"/>
          </p:nvPr>
        </p:nvSpPr>
        <p:spPr/>
        <p:txBody>
          <a:bodyPr/>
          <a:lstStyle/>
          <a:p>
            <a:r>
              <a:rPr lang="en-US"/>
              <a:t>3-22-2021</a:t>
            </a:r>
          </a:p>
        </p:txBody>
      </p:sp>
    </p:spTree>
    <p:extLst>
      <p:ext uri="{BB962C8B-B14F-4D97-AF65-F5344CB8AC3E}">
        <p14:creationId xmlns:p14="http://schemas.microsoft.com/office/powerpoint/2010/main" val="80451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5F298646-8266-40FE-9BC5-8085CEA87E7E}"/>
              </a:ext>
            </a:extLst>
          </p:cNvPr>
          <p:cNvSpPr>
            <a:spLocks noGrp="1"/>
          </p:cNvSpPr>
          <p:nvPr>
            <p:ph type="dt" idx="1"/>
          </p:nvPr>
        </p:nvSpPr>
        <p:spPr/>
        <p:txBody>
          <a:bodyPr/>
          <a:lstStyle/>
          <a:p>
            <a:r>
              <a:rPr lang="en-US"/>
              <a:t>3-22-2021</a:t>
            </a:r>
          </a:p>
        </p:txBody>
      </p:sp>
    </p:spTree>
    <p:extLst>
      <p:ext uri="{BB962C8B-B14F-4D97-AF65-F5344CB8AC3E}">
        <p14:creationId xmlns:p14="http://schemas.microsoft.com/office/powerpoint/2010/main" val="2611624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ADFE6232-DBD4-43FE-8642-B9449E057F34}"/>
              </a:ext>
            </a:extLst>
          </p:cNvPr>
          <p:cNvSpPr>
            <a:spLocks noGrp="1"/>
          </p:cNvSpPr>
          <p:nvPr>
            <p:ph type="dt" idx="1"/>
          </p:nvPr>
        </p:nvSpPr>
        <p:spPr/>
        <p:txBody>
          <a:bodyPr/>
          <a:lstStyle/>
          <a:p>
            <a:r>
              <a:rPr lang="en-US"/>
              <a:t>3-22-2021</a:t>
            </a:r>
          </a:p>
        </p:txBody>
      </p:sp>
    </p:spTree>
    <p:extLst>
      <p:ext uri="{BB962C8B-B14F-4D97-AF65-F5344CB8AC3E}">
        <p14:creationId xmlns:p14="http://schemas.microsoft.com/office/powerpoint/2010/main" val="312897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a:extLst>
              <a:ext uri="{FF2B5EF4-FFF2-40B4-BE49-F238E27FC236}">
                <a16:creationId xmlns:a16="http://schemas.microsoft.com/office/drawing/2014/main" id="{69BB2F08-0CAA-43DF-9BEB-2700FCB0AD6C}"/>
              </a:ext>
            </a:extLst>
          </p:cNvPr>
          <p:cNvSpPr>
            <a:spLocks noGrp="1"/>
          </p:cNvSpPr>
          <p:nvPr>
            <p:ph type="dt" idx="1"/>
          </p:nvPr>
        </p:nvSpPr>
        <p:spPr/>
        <p:txBody>
          <a:bodyPr/>
          <a:lstStyle/>
          <a:p>
            <a:r>
              <a:rPr lang="en-US"/>
              <a:t>3-22-2021</a:t>
            </a:r>
          </a:p>
        </p:txBody>
      </p:sp>
    </p:spTree>
    <p:extLst>
      <p:ext uri="{BB962C8B-B14F-4D97-AF65-F5344CB8AC3E}">
        <p14:creationId xmlns:p14="http://schemas.microsoft.com/office/powerpoint/2010/main" val="1977002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a:extLst>
              <a:ext uri="{FF2B5EF4-FFF2-40B4-BE49-F238E27FC236}">
                <a16:creationId xmlns:a16="http://schemas.microsoft.com/office/drawing/2014/main" id="{21679E8B-8683-4EF1-8E2C-679C4CD8CDD3}"/>
              </a:ext>
            </a:extLst>
          </p:cNvPr>
          <p:cNvSpPr>
            <a:spLocks noGrp="1"/>
          </p:cNvSpPr>
          <p:nvPr>
            <p:ph type="dt" idx="1"/>
          </p:nvPr>
        </p:nvSpPr>
        <p:spPr/>
        <p:txBody>
          <a:bodyPr/>
          <a:lstStyle/>
          <a:p>
            <a:r>
              <a:rPr lang="en-US"/>
              <a:t>3-22-2021</a:t>
            </a:r>
          </a:p>
        </p:txBody>
      </p:sp>
    </p:spTree>
    <p:extLst>
      <p:ext uri="{BB962C8B-B14F-4D97-AF65-F5344CB8AC3E}">
        <p14:creationId xmlns:p14="http://schemas.microsoft.com/office/powerpoint/2010/main" val="1349253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a:extLst>
              <a:ext uri="{FF2B5EF4-FFF2-40B4-BE49-F238E27FC236}">
                <a16:creationId xmlns:a16="http://schemas.microsoft.com/office/drawing/2014/main" id="{B8453DD4-FAF3-4BD3-9F8B-8A46F2068368}"/>
              </a:ext>
            </a:extLst>
          </p:cNvPr>
          <p:cNvSpPr>
            <a:spLocks noGrp="1"/>
          </p:cNvSpPr>
          <p:nvPr>
            <p:ph type="dt" idx="1"/>
          </p:nvPr>
        </p:nvSpPr>
        <p:spPr/>
        <p:txBody>
          <a:bodyPr/>
          <a:lstStyle/>
          <a:p>
            <a:r>
              <a:rPr lang="en-US"/>
              <a:t>3-22-2021</a:t>
            </a:r>
          </a:p>
        </p:txBody>
      </p:sp>
    </p:spTree>
    <p:extLst>
      <p:ext uri="{BB962C8B-B14F-4D97-AF65-F5344CB8AC3E}">
        <p14:creationId xmlns:p14="http://schemas.microsoft.com/office/powerpoint/2010/main" val="1885162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a:extLst>
              <a:ext uri="{FF2B5EF4-FFF2-40B4-BE49-F238E27FC236}">
                <a16:creationId xmlns:a16="http://schemas.microsoft.com/office/drawing/2014/main" id="{F1AE3B59-AC55-43F8-804A-F841E837AA9E}"/>
              </a:ext>
            </a:extLst>
          </p:cNvPr>
          <p:cNvSpPr>
            <a:spLocks noGrp="1"/>
          </p:cNvSpPr>
          <p:nvPr>
            <p:ph type="dt" idx="1"/>
          </p:nvPr>
        </p:nvSpPr>
        <p:spPr/>
        <p:txBody>
          <a:bodyPr/>
          <a:lstStyle/>
          <a:p>
            <a:r>
              <a:rPr lang="en-US"/>
              <a:t>3-22-2021</a:t>
            </a:r>
          </a:p>
        </p:txBody>
      </p:sp>
    </p:spTree>
    <p:extLst>
      <p:ext uri="{BB962C8B-B14F-4D97-AF65-F5344CB8AC3E}">
        <p14:creationId xmlns:p14="http://schemas.microsoft.com/office/powerpoint/2010/main" val="1053342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a:extLst>
              <a:ext uri="{FF2B5EF4-FFF2-40B4-BE49-F238E27FC236}">
                <a16:creationId xmlns:a16="http://schemas.microsoft.com/office/drawing/2014/main" id="{D656EF65-F801-4C42-B4F4-D2447C3C5C87}"/>
              </a:ext>
            </a:extLst>
          </p:cNvPr>
          <p:cNvSpPr>
            <a:spLocks noGrp="1"/>
          </p:cNvSpPr>
          <p:nvPr>
            <p:ph type="dt" idx="1"/>
          </p:nvPr>
        </p:nvSpPr>
        <p:spPr/>
        <p:txBody>
          <a:bodyPr/>
          <a:lstStyle/>
          <a:p>
            <a:r>
              <a:rPr lang="en-US"/>
              <a:t>3-22-2021</a:t>
            </a:r>
          </a:p>
        </p:txBody>
      </p:sp>
    </p:spTree>
    <p:extLst>
      <p:ext uri="{BB962C8B-B14F-4D97-AF65-F5344CB8AC3E}">
        <p14:creationId xmlns:p14="http://schemas.microsoft.com/office/powerpoint/2010/main" val="4067772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A4A4BF52-2947-4FDB-ADF9-D1D2DF92D556}"/>
              </a:ext>
            </a:extLst>
          </p:cNvPr>
          <p:cNvSpPr>
            <a:spLocks noGrp="1"/>
          </p:cNvSpPr>
          <p:nvPr>
            <p:ph type="dt" idx="1"/>
          </p:nvPr>
        </p:nvSpPr>
        <p:spPr/>
        <p:txBody>
          <a:bodyPr/>
          <a:lstStyle/>
          <a:p>
            <a:r>
              <a:rPr lang="en-US"/>
              <a:t>3-22-2021</a:t>
            </a:r>
          </a:p>
        </p:txBody>
      </p:sp>
    </p:spTree>
    <p:extLst>
      <p:ext uri="{BB962C8B-B14F-4D97-AF65-F5344CB8AC3E}">
        <p14:creationId xmlns:p14="http://schemas.microsoft.com/office/powerpoint/2010/main" val="2441849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4BC083C-6967-4DEC-8248-DAAF6F6A0BBD}" type="datetime1">
              <a:rPr lang="en-US" smtClean="0"/>
              <a:pPr/>
              <a:t>3/25/2021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1F7BB0-A1BA-44E8-A7E4-3FFFB7607290}"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291629704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81E345-C43B-4F19-A51B-4ADA0434DB42}" type="datetime1">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F7BB0-A1BA-44E8-A7E4-3FFFB7607290}" type="slidenum">
              <a:rPr lang="en-US" smtClean="0"/>
              <a:pPr/>
              <a:t>‹#›</a:t>
            </a:fld>
            <a:endParaRPr lang="en-US"/>
          </a:p>
        </p:txBody>
      </p:sp>
    </p:spTree>
    <p:extLst>
      <p:ext uri="{BB962C8B-B14F-4D97-AF65-F5344CB8AC3E}">
        <p14:creationId xmlns:p14="http://schemas.microsoft.com/office/powerpoint/2010/main" val="408360374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101F7BB0-A1BA-44E8-A7E4-3FFFB7607290}"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2BE769-DC87-4C00-8EE3-2720D3259D20}" type="datetime1">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13117816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ADCC74F2-E442-4463-96C2-AC666426B4BA}" type="datetime1">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01F7BB0-A1BA-44E8-A7E4-3FFFB760729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177388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671027F-A785-4C17-9D1F-F271E7B44658}" type="datetime1">
              <a:rPr lang="en-US" smtClean="0"/>
              <a:pPr/>
              <a:t>3/25/2021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1F7BB0-A1BA-44E8-A7E4-3FFFB7607290}"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40470870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642BC840-435E-438B-8070-025A224DE21F}" type="datetime1">
              <a:rPr lang="en-US" smtClean="0"/>
              <a:pPr/>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F7BB0-A1BA-44E8-A7E4-3FFFB760729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3232245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BAE88AD-CFF8-4D04-A35F-27D2BB4A7A2B}" type="datetime1">
              <a:rPr lang="en-US" smtClean="0"/>
              <a:pPr/>
              <a:t>3/25/2021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01F7BB0-A1BA-44E8-A7E4-3FFFB760729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32763978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4BF2194-5181-43D1-BABA-8164BB3AC56C}" type="datetime1">
              <a:rPr lang="en-US" smtClean="0"/>
              <a:pPr/>
              <a:t>3/25/2021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01F7BB0-A1BA-44E8-A7E4-3FFFB7607290}" type="slidenum">
              <a:rPr lang="en-US" smtClean="0"/>
              <a:pPr/>
              <a:t>‹#›</a:t>
            </a:fld>
            <a:endParaRPr lang="en-US"/>
          </a:p>
        </p:txBody>
      </p:sp>
    </p:spTree>
    <p:extLst>
      <p:ext uri="{BB962C8B-B14F-4D97-AF65-F5344CB8AC3E}">
        <p14:creationId xmlns:p14="http://schemas.microsoft.com/office/powerpoint/2010/main" val="409768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D3D7E9B0-299C-4B72-9B12-EEFB7977746C}" type="datetime1">
              <a:rPr lang="en-US" smtClean="0"/>
              <a:pPr/>
              <a:t>3/25/2021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01F7BB0-A1BA-44E8-A7E4-3FFFB7607290}" type="slidenum">
              <a:rPr lang="en-US" smtClean="0"/>
              <a:pPr/>
              <a:t>‹#›</a:t>
            </a:fld>
            <a:endParaRPr lang="en-US"/>
          </a:p>
        </p:txBody>
      </p:sp>
    </p:spTree>
    <p:extLst>
      <p:ext uri="{BB962C8B-B14F-4D97-AF65-F5344CB8AC3E}">
        <p14:creationId xmlns:p14="http://schemas.microsoft.com/office/powerpoint/2010/main" val="34594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01F7BB0-A1BA-44E8-A7E4-3FFFB7607290}"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Date Placeholder 4"/>
          <p:cNvSpPr>
            <a:spLocks noGrp="1"/>
          </p:cNvSpPr>
          <p:nvPr>
            <p:ph type="dt" sz="half" idx="10"/>
          </p:nvPr>
        </p:nvSpPr>
        <p:spPr/>
        <p:txBody>
          <a:bodyPr/>
          <a:lstStyle/>
          <a:p>
            <a:fld id="{456676D7-5FC7-4DA6-9AB7-7B69994D2B81}" type="datetime1">
              <a:rPr lang="en-US" smtClean="0"/>
              <a:pPr/>
              <a:t>3/25/2021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190161687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101F7BB0-A1BA-44E8-A7E4-3FFFB7607290}"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5FCBD51C-ED3C-408B-89FB-36F5D8EBEFC6}" type="datetime1">
              <a:rPr lang="en-US" smtClean="0"/>
              <a:pPr/>
              <a:t>3/25/2021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82079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24604E3-50F4-4FEA-AD8C-2492EF94A664}" type="datetime1">
              <a:rPr lang="en-US" smtClean="0"/>
              <a:pPr/>
              <a:t>3/25/2021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01F7BB0-A1BA-44E8-A7E4-3FFFB7607290}"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0154308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0234"/>
            <a:ext cx="8534400" cy="1066800"/>
          </a:xfrm>
        </p:spPr>
        <p:txBody>
          <a:bodyPr anchor="t">
            <a:noAutofit/>
          </a:bodyPr>
          <a:lstStyle/>
          <a:p>
            <a:r>
              <a:rPr lang="en-US" sz="2800" b="1" dirty="0">
                <a:solidFill>
                  <a:schemeClr val="accent3">
                    <a:lumMod val="75000"/>
                  </a:schemeClr>
                </a:solidFill>
              </a:rPr>
              <a:t>Introduction to Public Records for Wisconsin Public Records Board Members</a:t>
            </a:r>
          </a:p>
        </p:txBody>
      </p:sp>
      <p:sp>
        <p:nvSpPr>
          <p:cNvPr id="5" name="Footer Placeholder 4"/>
          <p:cNvSpPr>
            <a:spLocks noGrp="1"/>
          </p:cNvSpPr>
          <p:nvPr>
            <p:ph type="ftr" sz="quarter" idx="11"/>
          </p:nvPr>
        </p:nvSpPr>
        <p:spPr>
          <a:xfrm>
            <a:off x="381000" y="5958839"/>
            <a:ext cx="1752600" cy="365760"/>
          </a:xfrm>
        </p:spPr>
        <p:txBody>
          <a:bodyPr/>
          <a:lstStyle/>
          <a:p>
            <a:r>
              <a:rPr lang="en-US" dirty="0"/>
              <a:t>Approved 3/22/2021</a:t>
            </a:r>
          </a:p>
        </p:txBody>
      </p:sp>
      <p:sp>
        <p:nvSpPr>
          <p:cNvPr id="3" name="Slide Number Placeholder 2"/>
          <p:cNvSpPr>
            <a:spLocks noGrp="1"/>
          </p:cNvSpPr>
          <p:nvPr>
            <p:ph type="sldNum" sz="quarter" idx="12"/>
          </p:nvPr>
        </p:nvSpPr>
        <p:spPr/>
        <p:txBody>
          <a:bodyPr/>
          <a:lstStyle/>
          <a:p>
            <a:fld id="{101F7BB0-A1BA-44E8-A7E4-3FFFB7607290}" type="slidenum">
              <a:rPr lang="en-US" smtClean="0"/>
              <a:pPr/>
              <a:t>1</a:t>
            </a:fld>
            <a:endParaRPr lang="en-US" dirty="0"/>
          </a:p>
        </p:txBody>
      </p:sp>
      <p:pic>
        <p:nvPicPr>
          <p:cNvPr id="10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3211" y="2170568"/>
            <a:ext cx="70539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3811B6B-7415-4A01-96DD-FDF7025A87AC}"/>
              </a:ext>
            </a:extLst>
          </p:cNvPr>
          <p:cNvPicPr>
            <a:picLocks noChangeAspect="1"/>
          </p:cNvPicPr>
          <p:nvPr/>
        </p:nvPicPr>
        <p:blipFill>
          <a:blip r:embed="rId4"/>
          <a:stretch>
            <a:fillRect/>
          </a:stretch>
        </p:blipFill>
        <p:spPr>
          <a:xfrm>
            <a:off x="1080249" y="3886200"/>
            <a:ext cx="7126196" cy="1567146"/>
          </a:xfrm>
          <a:prstGeom prst="rect">
            <a:avLst/>
          </a:prstGeom>
        </p:spPr>
      </p:pic>
    </p:spTree>
    <p:extLst>
      <p:ext uri="{BB962C8B-B14F-4D97-AF65-F5344CB8AC3E}">
        <p14:creationId xmlns:p14="http://schemas.microsoft.com/office/powerpoint/2010/main" val="1082109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56" y="381000"/>
            <a:ext cx="7688687" cy="478838"/>
          </a:xfrm>
        </p:spPr>
        <p:txBody>
          <a:bodyPr anchor="t">
            <a:noAutofit/>
          </a:bodyPr>
          <a:lstStyle/>
          <a:p>
            <a:pPr algn="l"/>
            <a:r>
              <a:rPr lang="en-US" sz="2800" b="1" dirty="0"/>
              <a:t>What Responsibilities Do PRB Members Have?</a:t>
            </a:r>
          </a:p>
        </p:txBody>
      </p:sp>
      <p:sp>
        <p:nvSpPr>
          <p:cNvPr id="4" name="Slide Number Placeholder 3"/>
          <p:cNvSpPr>
            <a:spLocks noGrp="1"/>
          </p:cNvSpPr>
          <p:nvPr>
            <p:ph type="sldNum" sz="quarter" idx="12"/>
          </p:nvPr>
        </p:nvSpPr>
        <p:spPr/>
        <p:txBody>
          <a:bodyPr/>
          <a:lstStyle/>
          <a:p>
            <a:fld id="{101F7BB0-A1BA-44E8-A7E4-3FFFB7607290}" type="slidenum">
              <a:rPr lang="en-US" smtClean="0"/>
              <a:pPr/>
              <a:t>10</a:t>
            </a:fld>
            <a:endParaRPr lang="en-US"/>
          </a:p>
        </p:txBody>
      </p:sp>
      <p:sp>
        <p:nvSpPr>
          <p:cNvPr id="3" name="Content Placeholder 2"/>
          <p:cNvSpPr>
            <a:spLocks noGrp="1"/>
          </p:cNvSpPr>
          <p:nvPr>
            <p:ph sz="quarter" idx="1"/>
          </p:nvPr>
        </p:nvSpPr>
        <p:spPr>
          <a:xfrm>
            <a:off x="727656" y="2059280"/>
            <a:ext cx="7959143" cy="3503320"/>
          </a:xfrm>
        </p:spPr>
        <p:txBody>
          <a:bodyPr>
            <a:noAutofit/>
          </a:bodyPr>
          <a:lstStyle/>
          <a:p>
            <a:pPr marL="0" marR="0" lvl="0" indent="0">
              <a:lnSpc>
                <a:spcPct val="150000"/>
              </a:lnSpc>
              <a:spcBef>
                <a:spcPts val="0"/>
              </a:spcBef>
              <a:spcAft>
                <a:spcPts val="0"/>
              </a:spcAft>
              <a:buNone/>
              <a:tabLst>
                <a:tab pos="228600" algn="l"/>
              </a:tabLst>
            </a:pPr>
            <a:r>
              <a:rPr lang="en-US" sz="2000" b="1" dirty="0">
                <a:effectLst/>
                <a:latin typeface="Arial" panose="020B0604020202020204" pitchFamily="34" charset="0"/>
                <a:ea typeface="Times New Roman" panose="02020603050405020304" pitchFamily="18" charset="0"/>
              </a:rPr>
              <a:t>Policy  and Governance Committee</a:t>
            </a:r>
          </a:p>
          <a:p>
            <a:pPr marL="0" marR="0" lvl="0" indent="0">
              <a:lnSpc>
                <a:spcPct val="150000"/>
              </a:lnSpc>
              <a:spcBef>
                <a:spcPts val="0"/>
              </a:spcBef>
              <a:spcAft>
                <a:spcPts val="0"/>
              </a:spcAft>
              <a:buNone/>
              <a:tabLst>
                <a:tab pos="228600" algn="l"/>
              </a:tabLst>
            </a:pPr>
            <a:endParaRPr lang="en-US" sz="1200" b="1" dirty="0">
              <a:effectLst/>
              <a:latin typeface="Arial" panose="020B0604020202020204" pitchFamily="34" charset="0"/>
              <a:ea typeface="Times New Roman" panose="02020603050405020304" pitchFamily="18" charset="0"/>
            </a:endParaRPr>
          </a:p>
          <a:p>
            <a:pPr marL="0" marR="0" lvl="0" indent="0">
              <a:lnSpc>
                <a:spcPct val="150000"/>
              </a:lnSpc>
              <a:spcBef>
                <a:spcPts val="0"/>
              </a:spcBef>
              <a:spcAft>
                <a:spcPts val="0"/>
              </a:spcAft>
              <a:buNone/>
              <a:tabLst>
                <a:tab pos="228600" algn="l"/>
              </a:tabLst>
            </a:pPr>
            <a:r>
              <a:rPr lang="en-US" sz="1800" dirty="0">
                <a:effectLst/>
                <a:latin typeface="Arial" panose="020B0604020202020204" pitchFamily="34" charset="0"/>
                <a:ea typeface="Times New Roman" panose="02020603050405020304" pitchFamily="18" charset="0"/>
              </a:rPr>
              <a:t>Committee meets as necessary to develop policy proposals for the Board’s consideration, assists the chair in setting priorities and directing resources and promotes collaboration and communication between the Board and its partners.  They look at specific issues, procedures or policies and makes recommendations to the Board for changes that further promote the statutory mission of the Board. </a:t>
            </a:r>
          </a:p>
        </p:txBody>
      </p:sp>
      <p:sp>
        <p:nvSpPr>
          <p:cNvPr id="5" name="TextBox 4">
            <a:extLst>
              <a:ext uri="{FF2B5EF4-FFF2-40B4-BE49-F238E27FC236}">
                <a16:creationId xmlns:a16="http://schemas.microsoft.com/office/drawing/2014/main" id="{5B5BCE29-F980-4D4A-8A3F-D33551446A08}"/>
              </a:ext>
            </a:extLst>
          </p:cNvPr>
          <p:cNvSpPr txBox="1"/>
          <p:nvPr/>
        </p:nvSpPr>
        <p:spPr>
          <a:xfrm>
            <a:off x="533400" y="1467697"/>
            <a:ext cx="16764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Continued …</a:t>
            </a:r>
          </a:p>
        </p:txBody>
      </p:sp>
    </p:spTree>
    <p:extLst>
      <p:ext uri="{BB962C8B-B14F-4D97-AF65-F5344CB8AC3E}">
        <p14:creationId xmlns:p14="http://schemas.microsoft.com/office/powerpoint/2010/main" val="3029000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56" y="381000"/>
            <a:ext cx="7688687" cy="478838"/>
          </a:xfrm>
        </p:spPr>
        <p:txBody>
          <a:bodyPr anchor="t">
            <a:noAutofit/>
          </a:bodyPr>
          <a:lstStyle/>
          <a:p>
            <a:pPr algn="l"/>
            <a:r>
              <a:rPr lang="en-US" sz="2800" b="1" dirty="0"/>
              <a:t>What Responsibilities Do PRB Members Have?</a:t>
            </a:r>
          </a:p>
        </p:txBody>
      </p:sp>
      <p:sp>
        <p:nvSpPr>
          <p:cNvPr id="4" name="Slide Number Placeholder 3"/>
          <p:cNvSpPr>
            <a:spLocks noGrp="1"/>
          </p:cNvSpPr>
          <p:nvPr>
            <p:ph type="sldNum" sz="quarter" idx="12"/>
          </p:nvPr>
        </p:nvSpPr>
        <p:spPr/>
        <p:txBody>
          <a:bodyPr/>
          <a:lstStyle/>
          <a:p>
            <a:fld id="{101F7BB0-A1BA-44E8-A7E4-3FFFB7607290}" type="slidenum">
              <a:rPr lang="en-US" smtClean="0"/>
              <a:pPr/>
              <a:t>11</a:t>
            </a:fld>
            <a:endParaRPr lang="en-US"/>
          </a:p>
        </p:txBody>
      </p:sp>
      <p:sp>
        <p:nvSpPr>
          <p:cNvPr id="3" name="Content Placeholder 2"/>
          <p:cNvSpPr>
            <a:spLocks noGrp="1"/>
          </p:cNvSpPr>
          <p:nvPr>
            <p:ph sz="quarter" idx="1"/>
          </p:nvPr>
        </p:nvSpPr>
        <p:spPr>
          <a:xfrm>
            <a:off x="727656" y="2059280"/>
            <a:ext cx="7959143" cy="3503320"/>
          </a:xfrm>
        </p:spPr>
        <p:txBody>
          <a:bodyPr>
            <a:noAutofit/>
          </a:bodyPr>
          <a:lstStyle/>
          <a:p>
            <a:pPr marL="0" marR="0" lvl="0" indent="0">
              <a:lnSpc>
                <a:spcPct val="150000"/>
              </a:lnSpc>
              <a:spcBef>
                <a:spcPts val="0"/>
              </a:spcBef>
              <a:spcAft>
                <a:spcPts val="0"/>
              </a:spcAft>
              <a:buNone/>
              <a:tabLst>
                <a:tab pos="228600" algn="l"/>
              </a:tabLst>
            </a:pPr>
            <a:r>
              <a:rPr lang="en-US" sz="1800" b="1" dirty="0">
                <a:effectLst/>
                <a:latin typeface="Arial" panose="020B0604020202020204" pitchFamily="34" charset="0"/>
                <a:ea typeface="Times New Roman" panose="02020603050405020304" pitchFamily="18" charset="0"/>
              </a:rPr>
              <a:t>Operations and Training Advisory Committee (OTAC)</a:t>
            </a:r>
          </a:p>
          <a:p>
            <a:pPr marL="0" marR="0" lvl="0" indent="0">
              <a:lnSpc>
                <a:spcPct val="150000"/>
              </a:lnSpc>
              <a:spcBef>
                <a:spcPts val="0"/>
              </a:spcBef>
              <a:spcAft>
                <a:spcPts val="0"/>
              </a:spcAft>
              <a:buNone/>
              <a:tabLst>
                <a:tab pos="228600" algn="l"/>
              </a:tabLst>
            </a:pPr>
            <a:endParaRPr lang="en-US" sz="1200" b="1" dirty="0">
              <a:effectLst/>
              <a:latin typeface="Arial" panose="020B0604020202020204" pitchFamily="34" charset="0"/>
              <a:ea typeface="Times New Roman" panose="02020603050405020304" pitchFamily="18" charset="0"/>
            </a:endParaRPr>
          </a:p>
          <a:p>
            <a:pPr marL="0" marR="0" lvl="0" indent="0">
              <a:lnSpc>
                <a:spcPct val="150000"/>
              </a:lnSpc>
              <a:spcBef>
                <a:spcPts val="0"/>
              </a:spcBef>
              <a:spcAft>
                <a:spcPts val="0"/>
              </a:spcAft>
              <a:buNone/>
              <a:tabLst>
                <a:tab pos="228600" algn="l"/>
              </a:tabLst>
            </a:pPr>
            <a:r>
              <a:rPr lang="en-US" sz="1800" dirty="0">
                <a:effectLst/>
                <a:latin typeface="Arial" panose="020B0604020202020204" pitchFamily="34" charset="0"/>
                <a:ea typeface="Times New Roman" panose="02020603050405020304" pitchFamily="18" charset="0"/>
              </a:rPr>
              <a:t>Committee supports the day-to-day duties and responsibilities of records officers in state and local governments through development of special projects, guidelines, regular training and addressing challenges related to emerging technology. The Committee is charged with organizing professional records management training which could include a statewide conference or webinars.  </a:t>
            </a:r>
          </a:p>
        </p:txBody>
      </p:sp>
      <p:sp>
        <p:nvSpPr>
          <p:cNvPr id="5" name="TextBox 4">
            <a:extLst>
              <a:ext uri="{FF2B5EF4-FFF2-40B4-BE49-F238E27FC236}">
                <a16:creationId xmlns:a16="http://schemas.microsoft.com/office/drawing/2014/main" id="{5B5BCE29-F980-4D4A-8A3F-D33551446A08}"/>
              </a:ext>
            </a:extLst>
          </p:cNvPr>
          <p:cNvSpPr txBox="1"/>
          <p:nvPr/>
        </p:nvSpPr>
        <p:spPr>
          <a:xfrm>
            <a:off x="533400" y="1467697"/>
            <a:ext cx="16764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Continued …</a:t>
            </a:r>
          </a:p>
        </p:txBody>
      </p:sp>
    </p:spTree>
    <p:extLst>
      <p:ext uri="{BB962C8B-B14F-4D97-AF65-F5344CB8AC3E}">
        <p14:creationId xmlns:p14="http://schemas.microsoft.com/office/powerpoint/2010/main" val="4015753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876" y="318042"/>
            <a:ext cx="5032248" cy="533400"/>
          </a:xfrm>
        </p:spPr>
        <p:txBody>
          <a:bodyPr anchor="t">
            <a:normAutofit/>
          </a:bodyPr>
          <a:lstStyle/>
          <a:p>
            <a:pPr algn="l"/>
            <a:r>
              <a:rPr lang="en-US" sz="2800" b="1" dirty="0">
                <a:cs typeface="Arial" panose="020B0604020202020204" pitchFamily="34" charset="0"/>
              </a:rPr>
              <a:t>Key Wisconsin State Statutes</a:t>
            </a:r>
          </a:p>
        </p:txBody>
      </p:sp>
      <p:sp>
        <p:nvSpPr>
          <p:cNvPr id="5" name="Slide Number Placeholder 4"/>
          <p:cNvSpPr>
            <a:spLocks noGrp="1"/>
          </p:cNvSpPr>
          <p:nvPr>
            <p:ph type="sldNum" sz="quarter" idx="12"/>
          </p:nvPr>
        </p:nvSpPr>
        <p:spPr/>
        <p:txBody>
          <a:bodyPr/>
          <a:lstStyle/>
          <a:p>
            <a:fld id="{101F7BB0-A1BA-44E8-A7E4-3FFFB7607290}" type="slidenum">
              <a:rPr lang="en-US" smtClean="0"/>
              <a:pPr/>
              <a:t>12</a:t>
            </a:fld>
            <a:endParaRPr lang="en-US"/>
          </a:p>
        </p:txBody>
      </p:sp>
      <p:graphicFrame>
        <p:nvGraphicFramePr>
          <p:cNvPr id="3" name="Table 3">
            <a:extLst>
              <a:ext uri="{FF2B5EF4-FFF2-40B4-BE49-F238E27FC236}">
                <a16:creationId xmlns:a16="http://schemas.microsoft.com/office/drawing/2014/main" id="{BDF4EAEE-7EC4-4A2B-8691-2A9BFC3E6089}"/>
              </a:ext>
            </a:extLst>
          </p:cNvPr>
          <p:cNvGraphicFramePr>
            <a:graphicFrameLocks noGrp="1"/>
          </p:cNvGraphicFramePr>
          <p:nvPr>
            <p:extLst>
              <p:ext uri="{D42A27DB-BD31-4B8C-83A1-F6EECF244321}">
                <p14:modId xmlns:p14="http://schemas.microsoft.com/office/powerpoint/2010/main" val="1261050822"/>
              </p:ext>
            </p:extLst>
          </p:nvPr>
        </p:nvGraphicFramePr>
        <p:xfrm>
          <a:off x="381000" y="1905000"/>
          <a:ext cx="8458200" cy="3992880"/>
        </p:xfrm>
        <a:graphic>
          <a:graphicData uri="http://schemas.openxmlformats.org/drawingml/2006/table">
            <a:tbl>
              <a:tblPr>
                <a:tableStyleId>{5C22544A-7EE6-4342-B048-85BDC9FD1C3A}</a:tableStyleId>
              </a:tblPr>
              <a:tblGrid>
                <a:gridCol w="4345497">
                  <a:extLst>
                    <a:ext uri="{9D8B030D-6E8A-4147-A177-3AD203B41FA5}">
                      <a16:colId xmlns:a16="http://schemas.microsoft.com/office/drawing/2014/main" val="4253077586"/>
                    </a:ext>
                  </a:extLst>
                </a:gridCol>
                <a:gridCol w="4112703">
                  <a:extLst>
                    <a:ext uri="{9D8B030D-6E8A-4147-A177-3AD203B41FA5}">
                      <a16:colId xmlns:a16="http://schemas.microsoft.com/office/drawing/2014/main" val="3326178654"/>
                    </a:ext>
                  </a:extLst>
                </a:gridCol>
              </a:tblGrid>
              <a:tr h="3992562">
                <a:tc>
                  <a:txBody>
                    <a:bodyPr/>
                    <a:lstStyle/>
                    <a:p>
                      <a:r>
                        <a:rPr lang="en-US" sz="1600" b="0" dirty="0">
                          <a:solidFill>
                            <a:sysClr val="windowText" lastClr="000000"/>
                          </a:solidFill>
                          <a:latin typeface="Arial" panose="020B0604020202020204" pitchFamily="34" charset="0"/>
                          <a:cs typeface="Arial" panose="020B0604020202020204" pitchFamily="34" charset="0"/>
                        </a:rPr>
                        <a:t>§ 15.105(4) PRB makeup</a:t>
                      </a:r>
                    </a:p>
                    <a:p>
                      <a:r>
                        <a:rPr lang="en-US" sz="1600" b="0" dirty="0">
                          <a:solidFill>
                            <a:sysClr val="windowText" lastClr="000000"/>
                          </a:solidFill>
                          <a:latin typeface="Arial" panose="020B0604020202020204" pitchFamily="34" charset="0"/>
                          <a:cs typeface="Arial" panose="020B0604020202020204" pitchFamily="34" charset="0"/>
                        </a:rPr>
                        <a:t>§ 16.61 Powers and duties of the PRB</a:t>
                      </a:r>
                    </a:p>
                    <a:p>
                      <a:r>
                        <a:rPr lang="en-US" sz="1600" b="0" dirty="0">
                          <a:solidFill>
                            <a:sysClr val="windowText" lastClr="000000"/>
                          </a:solidFill>
                          <a:latin typeface="Arial" panose="020B0604020202020204" pitchFamily="34" charset="0"/>
                          <a:cs typeface="Arial" panose="020B0604020202020204" pitchFamily="34" charset="0"/>
                        </a:rPr>
                        <a:t>§ 16.61(2)(b) Definition of a public record and what is not a public record for record </a:t>
                      </a:r>
                    </a:p>
                    <a:p>
                      <a:r>
                        <a:rPr lang="en-US" sz="1600" b="0" dirty="0">
                          <a:solidFill>
                            <a:sysClr val="windowText" lastClr="000000"/>
                          </a:solidFill>
                          <a:latin typeface="Arial" panose="020B0604020202020204" pitchFamily="34" charset="0"/>
                          <a:cs typeface="Arial" panose="020B0604020202020204" pitchFamily="34" charset="0"/>
                        </a:rPr>
                        <a:t>retention purposes</a:t>
                      </a:r>
                    </a:p>
                    <a:p>
                      <a:r>
                        <a:rPr lang="en-US" sz="1600" b="0" dirty="0">
                          <a:solidFill>
                            <a:sysClr val="windowText" lastClr="000000"/>
                          </a:solidFill>
                          <a:latin typeface="Arial" panose="020B0604020202020204" pitchFamily="34" charset="0"/>
                          <a:cs typeface="Arial" panose="020B0604020202020204" pitchFamily="34" charset="0"/>
                        </a:rPr>
                        <a:t>§ 16.61(3)(e) Ability to establish minimum time periods for any local government</a:t>
                      </a:r>
                    </a:p>
                    <a:p>
                      <a:r>
                        <a:rPr lang="en-US" sz="1600" b="0" dirty="0">
                          <a:solidFill>
                            <a:sysClr val="windowText" lastClr="000000"/>
                          </a:solidFill>
                          <a:latin typeface="Arial" panose="020B0604020202020204" pitchFamily="34" charset="0"/>
                          <a:cs typeface="Arial" panose="020B0604020202020204" pitchFamily="34" charset="0"/>
                        </a:rPr>
                        <a:t>§ 16.61(3)(u) PRB PII registry requirement</a:t>
                      </a:r>
                    </a:p>
                    <a:p>
                      <a:r>
                        <a:rPr lang="en-US" sz="1600" b="0" dirty="0">
                          <a:solidFill>
                            <a:sysClr val="windowText" lastClr="000000"/>
                          </a:solidFill>
                          <a:latin typeface="Arial" panose="020B0604020202020204" pitchFamily="34" charset="0"/>
                          <a:cs typeface="Arial" panose="020B0604020202020204" pitchFamily="34" charset="0"/>
                        </a:rPr>
                        <a:t>§ 16.61(4) Approval for disposition of records</a:t>
                      </a:r>
                    </a:p>
                    <a:p>
                      <a:r>
                        <a:rPr lang="en-US" sz="1600" b="0" dirty="0">
                          <a:solidFill>
                            <a:sysClr val="windowText" lastClr="000000"/>
                          </a:solidFill>
                          <a:latin typeface="Arial" panose="020B0604020202020204" pitchFamily="34" charset="0"/>
                          <a:cs typeface="Arial" panose="020B0604020202020204" pitchFamily="34" charset="0"/>
                        </a:rPr>
                        <a:t>§ 16.62(1)(b) Operation of a records center</a:t>
                      </a:r>
                    </a:p>
                    <a:p>
                      <a:r>
                        <a:rPr lang="en-US" sz="1600" b="0" dirty="0">
                          <a:solidFill>
                            <a:sysClr val="windowText" lastClr="000000"/>
                          </a:solidFill>
                          <a:latin typeface="Arial" panose="020B0604020202020204" pitchFamily="34" charset="0"/>
                          <a:cs typeface="Arial" panose="020B0604020202020204" pitchFamily="34" charset="0"/>
                        </a:rPr>
                        <a:t>§ 19.21(2) Transition of records on administration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ysClr val="windowText" lastClr="000000"/>
                          </a:solidFill>
                          <a:latin typeface="Arial" panose="020B0604020202020204" pitchFamily="34" charset="0"/>
                          <a:cs typeface="Arial" panose="020B0604020202020204" pitchFamily="34" charset="0"/>
                        </a:rPr>
                        <a:t>§ 19.21(4)(a) 60 day notice to WHS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ysClr val="windowText" lastClr="000000"/>
                          </a:solidFill>
                          <a:latin typeface="Arial" panose="020B0604020202020204" pitchFamily="34" charset="0"/>
                          <a:cs typeface="Arial" panose="020B0604020202020204" pitchFamily="34" charset="0"/>
                        </a:rPr>
                        <a:t>§ 19.21(4)(b) 7 year statute for municipal records</a:t>
                      </a:r>
                    </a:p>
                    <a:p>
                      <a:endParaRPr lang="en-US" sz="1600" b="0" dirty="0">
                        <a:solidFill>
                          <a:sysClr val="windowText" lastClr="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b="0" dirty="0">
                          <a:solidFill>
                            <a:sysClr val="windowText" lastClr="000000"/>
                          </a:solidFill>
                          <a:latin typeface="Arial" panose="020B0604020202020204" pitchFamily="34" charset="0"/>
                          <a:cs typeface="Arial" panose="020B0604020202020204" pitchFamily="34" charset="0"/>
                        </a:rPr>
                        <a:t>§ 19.21(5)(c) 7 year statute for county records</a:t>
                      </a:r>
                    </a:p>
                    <a:p>
                      <a:r>
                        <a:rPr lang="en-US" sz="1600" b="0" dirty="0">
                          <a:solidFill>
                            <a:sysClr val="windowText" lastClr="000000"/>
                          </a:solidFill>
                          <a:latin typeface="Arial" panose="020B0604020202020204" pitchFamily="34" charset="0"/>
                          <a:cs typeface="Arial" panose="020B0604020202020204" pitchFamily="34" charset="0"/>
                        </a:rPr>
                        <a:t>§ 19.21(7) Tapes of meeting minutes retained for 90 days, if purpose of tape was to make minutes</a:t>
                      </a:r>
                    </a:p>
                    <a:p>
                      <a:r>
                        <a:rPr lang="en-US" sz="1600" b="0" dirty="0">
                          <a:solidFill>
                            <a:sysClr val="windowText" lastClr="000000"/>
                          </a:solidFill>
                          <a:latin typeface="Arial" panose="020B0604020202020204" pitchFamily="34" charset="0"/>
                          <a:cs typeface="Arial" panose="020B0604020202020204" pitchFamily="34" charset="0"/>
                        </a:rPr>
                        <a:t>§ 19.31-19.39 Public (open) records law</a:t>
                      </a:r>
                    </a:p>
                    <a:p>
                      <a:r>
                        <a:rPr lang="en-US" sz="1600" b="0" dirty="0">
                          <a:solidFill>
                            <a:sysClr val="windowText" lastClr="000000"/>
                          </a:solidFill>
                          <a:latin typeface="Arial" panose="020B0604020202020204" pitchFamily="34" charset="0"/>
                          <a:cs typeface="Arial" panose="020B0604020202020204" pitchFamily="34" charset="0"/>
                        </a:rPr>
                        <a:t>§ 19.32(2) Definition of a record – for public records law purposes</a:t>
                      </a:r>
                    </a:p>
                    <a:p>
                      <a:r>
                        <a:rPr lang="en-US" sz="1600" b="0" dirty="0">
                          <a:solidFill>
                            <a:sysClr val="windowText" lastClr="000000"/>
                          </a:solidFill>
                          <a:latin typeface="Arial" panose="020B0604020202020204" pitchFamily="34" charset="0"/>
                          <a:cs typeface="Arial" panose="020B0604020202020204" pitchFamily="34" charset="0"/>
                        </a:rPr>
                        <a:t>§ 19.62(5) PII definition</a:t>
                      </a:r>
                    </a:p>
                    <a:p>
                      <a:r>
                        <a:rPr lang="en-US" sz="1600" b="0" dirty="0">
                          <a:solidFill>
                            <a:sysClr val="windowText" lastClr="000000"/>
                          </a:solidFill>
                          <a:latin typeface="Arial" panose="020B0604020202020204" pitchFamily="34" charset="0"/>
                          <a:cs typeface="Arial" panose="020B0604020202020204" pitchFamily="34" charset="0"/>
                        </a:rPr>
                        <a:t>§ 19.82(1) Definition of governmental body</a:t>
                      </a:r>
                    </a:p>
                    <a:p>
                      <a:r>
                        <a:rPr lang="en-US" sz="1600" b="0" dirty="0">
                          <a:solidFill>
                            <a:sysClr val="windowText" lastClr="000000"/>
                          </a:solidFill>
                          <a:latin typeface="Arial" panose="020B0604020202020204" pitchFamily="34" charset="0"/>
                          <a:cs typeface="Arial" panose="020B0604020202020204" pitchFamily="34" charset="0"/>
                        </a:rPr>
                        <a:t>§ 19.82(2) Definition of a meeting</a:t>
                      </a:r>
                    </a:p>
                    <a:p>
                      <a:r>
                        <a:rPr lang="en-US" sz="1600" b="0" dirty="0">
                          <a:solidFill>
                            <a:sysClr val="windowText" lastClr="000000"/>
                          </a:solidFill>
                          <a:latin typeface="Arial" panose="020B0604020202020204" pitchFamily="34" charset="0"/>
                          <a:cs typeface="Arial" panose="020B0604020202020204" pitchFamily="34" charset="0"/>
                        </a:rPr>
                        <a:t>§ 59.20(3)(a) County offices keep open books</a:t>
                      </a:r>
                    </a:p>
                    <a:p>
                      <a:r>
                        <a:rPr lang="en-US" sz="1600" b="0" dirty="0">
                          <a:solidFill>
                            <a:sysClr val="windowText" lastClr="000000"/>
                          </a:solidFill>
                          <a:latin typeface="Arial" panose="020B0604020202020204" pitchFamily="34" charset="0"/>
                          <a:cs typeface="Arial" panose="020B0604020202020204" pitchFamily="34" charset="0"/>
                        </a:rPr>
                        <a:t>§ 893.82(3) 120 day retention justification for video/monitoring recordings</a:t>
                      </a:r>
                    </a:p>
                    <a:p>
                      <a:endParaRPr lang="en-US" sz="1600" b="0" dirty="0">
                        <a:solidFill>
                          <a:sysClr val="windowText" lastClr="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9024973"/>
                  </a:ext>
                </a:extLst>
              </a:tr>
            </a:tbl>
          </a:graphicData>
        </a:graphic>
      </p:graphicFrame>
    </p:spTree>
    <p:extLst>
      <p:ext uri="{BB962C8B-B14F-4D97-AF65-F5344CB8AC3E}">
        <p14:creationId xmlns:p14="http://schemas.microsoft.com/office/powerpoint/2010/main" val="640820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0088" y="284586"/>
            <a:ext cx="3200400" cy="609600"/>
          </a:xfrm>
        </p:spPr>
        <p:txBody>
          <a:bodyPr anchor="t">
            <a:noAutofit/>
          </a:bodyPr>
          <a:lstStyle/>
          <a:p>
            <a:pPr algn="l"/>
            <a:r>
              <a:rPr lang="en-US" sz="2800" b="1" dirty="0"/>
              <a:t>Key Items of Note</a:t>
            </a:r>
          </a:p>
        </p:txBody>
      </p:sp>
      <p:sp>
        <p:nvSpPr>
          <p:cNvPr id="4" name="Slide Number Placeholder 3"/>
          <p:cNvSpPr>
            <a:spLocks noGrp="1"/>
          </p:cNvSpPr>
          <p:nvPr>
            <p:ph type="sldNum" sz="quarter" idx="12"/>
          </p:nvPr>
        </p:nvSpPr>
        <p:spPr/>
        <p:txBody>
          <a:bodyPr/>
          <a:lstStyle/>
          <a:p>
            <a:fld id="{101F7BB0-A1BA-44E8-A7E4-3FFFB7607290}" type="slidenum">
              <a:rPr lang="en-US" smtClean="0"/>
              <a:pPr/>
              <a:t>13</a:t>
            </a:fld>
            <a:endParaRPr lang="en-US"/>
          </a:p>
        </p:txBody>
      </p:sp>
      <p:sp>
        <p:nvSpPr>
          <p:cNvPr id="3" name="Content Placeholder 2"/>
          <p:cNvSpPr>
            <a:spLocks noGrp="1"/>
          </p:cNvSpPr>
          <p:nvPr>
            <p:ph sz="quarter" idx="1"/>
          </p:nvPr>
        </p:nvSpPr>
        <p:spPr>
          <a:xfrm>
            <a:off x="894588" y="1828800"/>
            <a:ext cx="7391400" cy="4267200"/>
          </a:xfrm>
        </p:spPr>
        <p:txBody>
          <a:bodyPr>
            <a:noAutofit/>
          </a:bodyPr>
          <a:lstStyle/>
          <a:p>
            <a:pPr marL="0" indent="0">
              <a:buNone/>
            </a:pPr>
            <a:r>
              <a:rPr lang="en-US" sz="2000" dirty="0">
                <a:latin typeface="Arial" panose="020B0604020202020204" pitchFamily="34" charset="0"/>
                <a:cs typeface="Arial" panose="020B0604020202020204" pitchFamily="34" charset="0"/>
              </a:rPr>
              <a:t>Wis. Stats. §16.61 includes: </a:t>
            </a:r>
          </a:p>
          <a:p>
            <a:pPr marL="514350" lvl="1" indent="0">
              <a:buNone/>
            </a:pPr>
            <a:r>
              <a:rPr lang="en-US" sz="2000" dirty="0">
                <a:solidFill>
                  <a:schemeClr val="tx1"/>
                </a:solidFill>
                <a:latin typeface="Arial" panose="020B0604020202020204" pitchFamily="34" charset="0"/>
                <a:cs typeface="Arial" panose="020B0604020202020204" pitchFamily="34" charset="0"/>
              </a:rPr>
              <a:t>Definition of a public record for purpose of records retention obligations </a:t>
            </a:r>
          </a:p>
          <a:p>
            <a:pPr marL="514350" lvl="1" indent="0">
              <a:buNone/>
            </a:pPr>
            <a:endParaRPr lang="en-US" sz="1200" dirty="0">
              <a:solidFill>
                <a:schemeClr val="tx1"/>
              </a:solidFill>
              <a:latin typeface="Arial" panose="020B0604020202020204" pitchFamily="34" charset="0"/>
              <a:cs typeface="Arial" panose="020B0604020202020204" pitchFamily="34" charset="0"/>
            </a:endParaRPr>
          </a:p>
          <a:p>
            <a:pPr marL="514350" lvl="1" indent="0">
              <a:buNone/>
            </a:pPr>
            <a:r>
              <a:rPr lang="en-US" sz="2000" dirty="0">
                <a:solidFill>
                  <a:schemeClr val="tx1"/>
                </a:solidFill>
                <a:latin typeface="Arial" panose="020B0604020202020204" pitchFamily="34" charset="0"/>
                <a:cs typeface="Arial" panose="020B0604020202020204" pitchFamily="34" charset="0"/>
              </a:rPr>
              <a:t>Public records responsibilities</a:t>
            </a:r>
          </a:p>
          <a:p>
            <a:pPr marL="514350" lvl="1" indent="0">
              <a:buNone/>
            </a:pPr>
            <a:endParaRPr lang="en-US" sz="1200" dirty="0">
              <a:solidFill>
                <a:schemeClr val="tx1"/>
              </a:solidFill>
              <a:latin typeface="Arial" panose="020B0604020202020204" pitchFamily="34" charset="0"/>
              <a:cs typeface="Arial" panose="020B0604020202020204" pitchFamily="34" charset="0"/>
            </a:endParaRPr>
          </a:p>
          <a:p>
            <a:pPr marL="514350" lvl="1" indent="0">
              <a:buNone/>
            </a:pPr>
            <a:r>
              <a:rPr lang="en-US" sz="2000" dirty="0">
                <a:solidFill>
                  <a:schemeClr val="tx1"/>
                </a:solidFill>
                <a:latin typeface="Arial" panose="020B0604020202020204" pitchFamily="34" charset="0"/>
                <a:cs typeface="Arial" panose="020B0604020202020204" pitchFamily="34" charset="0"/>
              </a:rPr>
              <a:t>Records management requirements</a:t>
            </a:r>
          </a:p>
          <a:p>
            <a:pPr marL="514350" lvl="1" indent="0">
              <a:buNone/>
            </a:pPr>
            <a:endParaRPr lang="en-US" sz="1200" dirty="0">
              <a:solidFill>
                <a:schemeClr val="tx1"/>
              </a:solidFill>
              <a:latin typeface="Arial" panose="020B0604020202020204" pitchFamily="34" charset="0"/>
              <a:cs typeface="Arial" panose="020B0604020202020204" pitchFamily="34" charset="0"/>
            </a:endParaRPr>
          </a:p>
          <a:p>
            <a:pPr marL="514350" lvl="1" indent="0">
              <a:buNone/>
            </a:pPr>
            <a:endParaRPr lang="en-US" sz="1200" dirty="0">
              <a:solidFill>
                <a:schemeClr val="tx1"/>
              </a:solidFill>
              <a:latin typeface="Arial" panose="020B0604020202020204" pitchFamily="34" charset="0"/>
              <a:cs typeface="Arial" panose="020B0604020202020204" pitchFamily="34" charset="0"/>
            </a:endParaRPr>
          </a:p>
          <a:p>
            <a:pPr marL="514350" lvl="1" indent="0">
              <a:buNone/>
            </a:pPr>
            <a:endParaRPr lang="en-US" sz="1200" dirty="0">
              <a:solidFill>
                <a:schemeClr val="tx1"/>
              </a:solidFill>
              <a:latin typeface="Arial" panose="020B0604020202020204" pitchFamily="34" charset="0"/>
              <a:cs typeface="Arial" panose="020B0604020202020204" pitchFamily="34" charset="0"/>
            </a:endParaRPr>
          </a:p>
          <a:p>
            <a:pPr marL="514350" lvl="1" indent="0">
              <a:buNone/>
            </a:pPr>
            <a:endParaRPr lang="en-US" sz="1200" dirty="0">
              <a:solidFill>
                <a:schemeClr val="tx1"/>
              </a:solidFill>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Admin 12 includes: </a:t>
            </a:r>
          </a:p>
          <a:p>
            <a:pPr marL="514350" lvl="1" indent="0">
              <a:buNone/>
            </a:pPr>
            <a:r>
              <a:rPr lang="en-US" sz="2000" dirty="0">
                <a:solidFill>
                  <a:schemeClr val="tx1"/>
                </a:solidFill>
                <a:latin typeface="Arial" panose="020B0604020202020204" pitchFamily="34" charset="0"/>
                <a:cs typeface="Arial" panose="020B0604020202020204" pitchFamily="34" charset="0"/>
              </a:rPr>
              <a:t>Electronic public records management – standards and requirements</a:t>
            </a:r>
          </a:p>
        </p:txBody>
      </p:sp>
      <p:pic>
        <p:nvPicPr>
          <p:cNvPr id="6" name="Picture 5">
            <a:extLst>
              <a:ext uri="{FF2B5EF4-FFF2-40B4-BE49-F238E27FC236}">
                <a16:creationId xmlns:a16="http://schemas.microsoft.com/office/drawing/2014/main" id="{84C29100-C182-472F-9E35-88F762223712}"/>
              </a:ext>
            </a:extLst>
          </p:cNvPr>
          <p:cNvPicPr>
            <a:picLocks noChangeAspect="1"/>
          </p:cNvPicPr>
          <p:nvPr/>
        </p:nvPicPr>
        <p:blipFill>
          <a:blip r:embed="rId3"/>
          <a:stretch>
            <a:fillRect/>
          </a:stretch>
        </p:blipFill>
        <p:spPr>
          <a:xfrm>
            <a:off x="5791200" y="3276600"/>
            <a:ext cx="2962275" cy="15811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888" y="304800"/>
            <a:ext cx="3279648" cy="530352"/>
          </a:xfrm>
        </p:spPr>
        <p:txBody>
          <a:bodyPr anchor="t">
            <a:normAutofit/>
          </a:bodyPr>
          <a:lstStyle/>
          <a:p>
            <a:pPr algn="l"/>
            <a:r>
              <a:rPr lang="en-US" sz="2800" b="1" dirty="0"/>
              <a:t>Key Items of Note</a:t>
            </a:r>
            <a:endParaRPr lang="en-US" sz="2800" dirty="0"/>
          </a:p>
        </p:txBody>
      </p:sp>
      <p:sp>
        <p:nvSpPr>
          <p:cNvPr id="4" name="Slide Number Placeholder 3"/>
          <p:cNvSpPr>
            <a:spLocks noGrp="1"/>
          </p:cNvSpPr>
          <p:nvPr>
            <p:ph type="sldNum" sz="quarter" idx="12"/>
          </p:nvPr>
        </p:nvSpPr>
        <p:spPr/>
        <p:txBody>
          <a:bodyPr/>
          <a:lstStyle/>
          <a:p>
            <a:fld id="{101F7BB0-A1BA-44E8-A7E4-3FFFB7607290}" type="slidenum">
              <a:rPr lang="en-US" smtClean="0"/>
              <a:pPr/>
              <a:t>14</a:t>
            </a:fld>
            <a:endParaRPr lang="en-US"/>
          </a:p>
        </p:txBody>
      </p:sp>
      <p:sp>
        <p:nvSpPr>
          <p:cNvPr id="3" name="Content Placeholder 2"/>
          <p:cNvSpPr>
            <a:spLocks noGrp="1"/>
          </p:cNvSpPr>
          <p:nvPr>
            <p:ph sz="quarter" idx="1"/>
          </p:nvPr>
        </p:nvSpPr>
        <p:spPr>
          <a:xfrm>
            <a:off x="874776" y="2366772"/>
            <a:ext cx="7394448" cy="2740152"/>
          </a:xfrm>
        </p:spPr>
        <p:txBody>
          <a:bodyPr>
            <a:normAutofit/>
          </a:bodyPr>
          <a:lstStyle/>
          <a:p>
            <a:pPr marL="0" indent="0">
              <a:buNone/>
            </a:pPr>
            <a:r>
              <a:rPr lang="en-US" sz="2000" dirty="0">
                <a:latin typeface="Arial" pitchFamily="34" charset="0"/>
                <a:cs typeface="Arial" pitchFamily="34" charset="0"/>
              </a:rPr>
              <a:t>Wis. Stats</a:t>
            </a:r>
            <a:r>
              <a:rPr lang="en-US" sz="2000" i="1" dirty="0">
                <a:latin typeface="Arial" charset="0"/>
                <a:cs typeface="Arial" charset="0"/>
              </a:rPr>
              <a:t> </a:t>
            </a:r>
            <a:r>
              <a:rPr lang="en-US" sz="2000" dirty="0">
                <a:latin typeface="Arial" charset="0"/>
                <a:cs typeface="Arial" charset="0"/>
              </a:rPr>
              <a:t>§</a:t>
            </a:r>
            <a:r>
              <a:rPr lang="en-US" sz="2000" dirty="0">
                <a:latin typeface="Arial" pitchFamily="34" charset="0"/>
                <a:cs typeface="Arial" pitchFamily="34" charset="0"/>
              </a:rPr>
              <a:t>19.32(2) includes:</a:t>
            </a:r>
          </a:p>
          <a:p>
            <a:pPr marL="274320" lvl="1" indent="0">
              <a:buNone/>
            </a:pPr>
            <a:r>
              <a:rPr lang="en-US" sz="2000" dirty="0">
                <a:solidFill>
                  <a:schemeClr val="tx1"/>
                </a:solidFill>
                <a:latin typeface="Arial" pitchFamily="34" charset="0"/>
                <a:cs typeface="Arial" pitchFamily="34" charset="0"/>
              </a:rPr>
              <a:t> Definition of a “record” for the purpose of access and disclosure, pursuant to the Wisconsin public records law (Wis. Stat. </a:t>
            </a:r>
            <a:r>
              <a:rPr lang="en-US" sz="2000" dirty="0">
                <a:solidFill>
                  <a:schemeClr val="tx1"/>
                </a:solidFill>
                <a:latin typeface="Arial" charset="0"/>
                <a:cs typeface="Arial" charset="0"/>
              </a:rPr>
              <a:t>§ §19.31-19.39)</a:t>
            </a:r>
          </a:p>
          <a:p>
            <a:pPr marL="274320" lvl="1" indent="0">
              <a:buNone/>
            </a:pPr>
            <a:endParaRPr lang="en-US" sz="1200" dirty="0">
              <a:solidFill>
                <a:schemeClr val="tx1"/>
              </a:solidFill>
              <a:latin typeface="Arial" charset="0"/>
              <a:cs typeface="Arial" charset="0"/>
            </a:endParaRPr>
          </a:p>
          <a:p>
            <a:pPr marL="274320" lvl="1" indent="0">
              <a:buNone/>
            </a:pPr>
            <a:endParaRPr lang="en-US" sz="1200" dirty="0">
              <a:solidFill>
                <a:schemeClr val="tx1"/>
              </a:solidFill>
              <a:latin typeface="Arial" pitchFamily="34" charset="0"/>
              <a:cs typeface="Arial" pitchFamily="34" charset="0"/>
            </a:endParaRPr>
          </a:p>
          <a:p>
            <a:pPr marL="0" indent="0">
              <a:buNone/>
            </a:pPr>
            <a:r>
              <a:rPr lang="en-US" sz="2000" dirty="0">
                <a:latin typeface="Arial" pitchFamily="34" charset="0"/>
                <a:cs typeface="Arial" pitchFamily="34" charset="0"/>
              </a:rPr>
              <a:t>Wis. Stat. </a:t>
            </a:r>
            <a:r>
              <a:rPr lang="en-US" sz="2000" dirty="0">
                <a:latin typeface="Arial" charset="0"/>
                <a:cs typeface="Arial" charset="0"/>
              </a:rPr>
              <a:t>§</a:t>
            </a:r>
            <a:r>
              <a:rPr lang="en-US" sz="2000" dirty="0">
                <a:latin typeface="Arial" pitchFamily="34" charset="0"/>
                <a:cs typeface="Arial" pitchFamily="34" charset="0"/>
              </a:rPr>
              <a:t>19.32(2) is used for responding to public records requests. </a:t>
            </a:r>
          </a:p>
          <a:p>
            <a:pPr marL="0" indent="0">
              <a:buNone/>
            </a:pPr>
            <a:endParaRPr lang="en-US" sz="2000" dirty="0"/>
          </a:p>
        </p:txBody>
      </p:sp>
      <p:sp>
        <p:nvSpPr>
          <p:cNvPr id="6" name="TextBox 5">
            <a:extLst>
              <a:ext uri="{FF2B5EF4-FFF2-40B4-BE49-F238E27FC236}">
                <a16:creationId xmlns:a16="http://schemas.microsoft.com/office/drawing/2014/main" id="{B3F3D6C9-2EB6-4FED-808B-D02BEFADDD19}"/>
              </a:ext>
            </a:extLst>
          </p:cNvPr>
          <p:cNvSpPr txBox="1"/>
          <p:nvPr/>
        </p:nvSpPr>
        <p:spPr>
          <a:xfrm>
            <a:off x="533400" y="1600200"/>
            <a:ext cx="16764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Continued …</a:t>
            </a:r>
          </a:p>
        </p:txBody>
      </p:sp>
    </p:spTree>
    <p:extLst>
      <p:ext uri="{BB962C8B-B14F-4D97-AF65-F5344CB8AC3E}">
        <p14:creationId xmlns:p14="http://schemas.microsoft.com/office/powerpoint/2010/main" val="528195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274321"/>
            <a:ext cx="5257800" cy="609600"/>
          </a:xfrm>
        </p:spPr>
        <p:txBody>
          <a:bodyPr anchor="t">
            <a:normAutofit/>
          </a:bodyPr>
          <a:lstStyle/>
          <a:p>
            <a:pPr algn="l"/>
            <a:r>
              <a:rPr lang="en-US" sz="2800" b="1" dirty="0"/>
              <a:t>What is Records Management?</a:t>
            </a:r>
          </a:p>
        </p:txBody>
      </p:sp>
      <p:sp>
        <p:nvSpPr>
          <p:cNvPr id="4" name="Slide Number Placeholder 3"/>
          <p:cNvSpPr>
            <a:spLocks noGrp="1"/>
          </p:cNvSpPr>
          <p:nvPr>
            <p:ph type="sldNum" sz="quarter" idx="12"/>
          </p:nvPr>
        </p:nvSpPr>
        <p:spPr/>
        <p:txBody>
          <a:bodyPr/>
          <a:lstStyle/>
          <a:p>
            <a:fld id="{101F7BB0-A1BA-44E8-A7E4-3FFFB7607290}" type="slidenum">
              <a:rPr lang="en-US" smtClean="0"/>
              <a:pPr/>
              <a:t>15</a:t>
            </a:fld>
            <a:endParaRPr lang="en-US"/>
          </a:p>
        </p:txBody>
      </p:sp>
      <p:sp>
        <p:nvSpPr>
          <p:cNvPr id="3" name="Content Placeholder 2"/>
          <p:cNvSpPr>
            <a:spLocks noGrp="1"/>
          </p:cNvSpPr>
          <p:nvPr>
            <p:ph sz="quarter" idx="1"/>
          </p:nvPr>
        </p:nvSpPr>
        <p:spPr>
          <a:xfrm>
            <a:off x="1068896" y="2145943"/>
            <a:ext cx="7042784" cy="3685685"/>
          </a:xfrm>
        </p:spPr>
        <p:txBody>
          <a:bodyPr>
            <a:normAutofit/>
          </a:bodyPr>
          <a:lstStyle/>
          <a:p>
            <a:pPr marL="0" indent="0">
              <a:buNone/>
            </a:pPr>
            <a:r>
              <a:rPr lang="en-US" sz="2000" dirty="0">
                <a:latin typeface="Arial" panose="020B0604020202020204" pitchFamily="34" charset="0"/>
                <a:cs typeface="Arial" panose="020B0604020202020204" pitchFamily="34" charset="0"/>
              </a:rPr>
              <a:t>The practice of maintaining records throughout their lifecycle</a:t>
            </a:r>
          </a:p>
          <a:p>
            <a:pPr marL="0" indent="0">
              <a:buNone/>
            </a:pPr>
            <a:endParaRPr lang="en-US" sz="2000" dirty="0">
              <a:latin typeface="Arial" panose="020B0604020202020204" pitchFamily="34" charset="0"/>
              <a:cs typeface="Arial" panose="020B0604020202020204" pitchFamily="34" charset="0"/>
            </a:endParaRPr>
          </a:p>
          <a:p>
            <a:pPr marL="0" indent="0">
              <a:spcBef>
                <a:spcPts val="0"/>
              </a:spcBef>
              <a:buNone/>
            </a:pPr>
            <a:r>
              <a:rPr lang="en-US" sz="2000" dirty="0">
                <a:latin typeface="Arial" panose="020B0604020202020204" pitchFamily="34" charset="0"/>
                <a:cs typeface="Arial" panose="020B0604020202020204" pitchFamily="34" charset="0"/>
              </a:rPr>
              <a:t>Records management programs manage organizational information to ensure it is useable, cost-effective, timely, accurate, complete and easily accessible</a:t>
            </a:r>
          </a:p>
          <a:p>
            <a:pPr marL="0" indent="0">
              <a:spcBef>
                <a:spcPts val="0"/>
              </a:spcBef>
              <a:buNone/>
            </a:pPr>
            <a:r>
              <a:rPr lang="en-US" sz="2000" dirty="0">
                <a:latin typeface="Arial" panose="020B0604020202020204" pitchFamily="34" charset="0"/>
                <a:cs typeface="Arial" panose="020B0604020202020204" pitchFamily="34" charset="0"/>
              </a:rPr>
              <a:t> </a:t>
            </a:r>
          </a:p>
          <a:p>
            <a:pPr marL="0" indent="0">
              <a:spcBef>
                <a:spcPts val="0"/>
              </a:spcBef>
              <a:buNone/>
            </a:pPr>
            <a:r>
              <a:rPr lang="en-US" sz="2000" dirty="0">
                <a:latin typeface="Arial" panose="020B0604020202020204" pitchFamily="34" charset="0"/>
                <a:cs typeface="Arial" panose="020B0604020202020204" pitchFamily="34" charset="0"/>
              </a:rPr>
              <a:t>Disposing of unneeded and outdated content after the appropriate retention period allows for easier retrieval of records</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371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238" y="313693"/>
            <a:ext cx="3848100" cy="533400"/>
          </a:xfrm>
        </p:spPr>
        <p:txBody>
          <a:bodyPr anchor="t">
            <a:normAutofit/>
          </a:bodyPr>
          <a:lstStyle/>
          <a:p>
            <a:pPr algn="l"/>
            <a:r>
              <a:rPr lang="en-US" sz="2800" b="1" dirty="0"/>
              <a:t>Life Cycle of a Record</a:t>
            </a:r>
          </a:p>
        </p:txBody>
      </p:sp>
      <p:sp>
        <p:nvSpPr>
          <p:cNvPr id="4" name="Slide Number Placeholder 3"/>
          <p:cNvSpPr>
            <a:spLocks noGrp="1"/>
          </p:cNvSpPr>
          <p:nvPr>
            <p:ph type="sldNum" sz="quarter" idx="12"/>
          </p:nvPr>
        </p:nvSpPr>
        <p:spPr/>
        <p:txBody>
          <a:bodyPr/>
          <a:lstStyle/>
          <a:p>
            <a:fld id="{101F7BB0-A1BA-44E8-A7E4-3FFFB7607290}" type="slidenum">
              <a:rPr lang="en-US" smtClean="0"/>
              <a:pPr/>
              <a:t>16</a:t>
            </a:fld>
            <a:endParaRPr lang="en-US"/>
          </a:p>
        </p:txBody>
      </p:sp>
      <p:pic>
        <p:nvPicPr>
          <p:cNvPr id="3" name="Picture 2">
            <a:extLst>
              <a:ext uri="{FF2B5EF4-FFF2-40B4-BE49-F238E27FC236}">
                <a16:creationId xmlns:a16="http://schemas.microsoft.com/office/drawing/2014/main" id="{0C9E582F-B460-4B06-B602-5143D3ED725E}"/>
              </a:ext>
            </a:extLst>
          </p:cNvPr>
          <p:cNvPicPr>
            <a:picLocks noChangeAspect="1"/>
          </p:cNvPicPr>
          <p:nvPr/>
        </p:nvPicPr>
        <p:blipFill>
          <a:blip r:embed="rId3"/>
          <a:stretch>
            <a:fillRect/>
          </a:stretch>
        </p:blipFill>
        <p:spPr>
          <a:xfrm>
            <a:off x="1320750" y="1752600"/>
            <a:ext cx="6502500" cy="4610249"/>
          </a:xfrm>
          <a:prstGeom prst="rect">
            <a:avLst/>
          </a:prstGeom>
        </p:spPr>
      </p:pic>
    </p:spTree>
    <p:extLst>
      <p:ext uri="{BB962C8B-B14F-4D97-AF65-F5344CB8AC3E}">
        <p14:creationId xmlns:p14="http://schemas.microsoft.com/office/powerpoint/2010/main" val="913211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1E1271-BF32-4EA2-94D7-678BE19B304E}"/>
              </a:ext>
            </a:extLst>
          </p:cNvPr>
          <p:cNvPicPr>
            <a:picLocks noChangeAspect="1"/>
          </p:cNvPicPr>
          <p:nvPr/>
        </p:nvPicPr>
        <p:blipFill>
          <a:blip r:embed="rId3"/>
          <a:stretch>
            <a:fillRect/>
          </a:stretch>
        </p:blipFill>
        <p:spPr>
          <a:xfrm>
            <a:off x="6096000" y="2857500"/>
            <a:ext cx="2558424" cy="2285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2456688" y="350521"/>
            <a:ext cx="4267200" cy="533400"/>
          </a:xfrm>
        </p:spPr>
        <p:txBody>
          <a:bodyPr anchor="t">
            <a:normAutofit/>
          </a:bodyPr>
          <a:lstStyle/>
          <a:p>
            <a:pPr algn="l"/>
            <a:r>
              <a:rPr lang="en-US" sz="2800" b="1" dirty="0"/>
              <a:t>What is a Public Record?</a:t>
            </a:r>
          </a:p>
        </p:txBody>
      </p:sp>
      <p:sp>
        <p:nvSpPr>
          <p:cNvPr id="5" name="Slide Number Placeholder 4"/>
          <p:cNvSpPr>
            <a:spLocks noGrp="1"/>
          </p:cNvSpPr>
          <p:nvPr>
            <p:ph type="sldNum" sz="quarter" idx="12"/>
          </p:nvPr>
        </p:nvSpPr>
        <p:spPr/>
        <p:txBody>
          <a:bodyPr/>
          <a:lstStyle/>
          <a:p>
            <a:fld id="{101F7BB0-A1BA-44E8-A7E4-3FFFB7607290}" type="slidenum">
              <a:rPr lang="en-US" smtClean="0"/>
              <a:pPr/>
              <a:t>17</a:t>
            </a:fld>
            <a:endParaRPr lang="en-US"/>
          </a:p>
        </p:txBody>
      </p:sp>
      <p:sp>
        <p:nvSpPr>
          <p:cNvPr id="3" name="Content Placeholder 2"/>
          <p:cNvSpPr>
            <a:spLocks noGrp="1"/>
          </p:cNvSpPr>
          <p:nvPr>
            <p:ph sz="quarter" idx="1"/>
          </p:nvPr>
        </p:nvSpPr>
        <p:spPr>
          <a:xfrm>
            <a:off x="838200" y="1981200"/>
            <a:ext cx="4876800" cy="4038600"/>
          </a:xfrm>
        </p:spPr>
        <p:txBody>
          <a:bodyPr>
            <a:normAutofit/>
          </a:bodyPr>
          <a:lstStyle/>
          <a:p>
            <a:pPr marL="0" indent="0">
              <a:buNone/>
            </a:pPr>
            <a:r>
              <a:rPr lang="en-US" sz="2000" dirty="0">
                <a:latin typeface="Arial" panose="020B0604020202020204" pitchFamily="34" charset="0"/>
                <a:cs typeface="Arial" panose="020B0604020202020204" pitchFamily="34" charset="0"/>
              </a:rPr>
              <a:t>Recorded information, in any format (including paper, electronic, audio/visual, calendars, maps) created or received by a state employee and/or agency in the transaction </a:t>
            </a:r>
            <a:r>
              <a:rPr lang="en-US" sz="2000">
                <a:latin typeface="Arial" panose="020B0604020202020204" pitchFamily="34" charset="0"/>
                <a:cs typeface="Arial" panose="020B0604020202020204" pitchFamily="34" charset="0"/>
              </a:rPr>
              <a:t>of public business</a:t>
            </a: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Information content </a:t>
            </a:r>
            <a:r>
              <a:rPr lang="en-US" sz="2000" dirty="0">
                <a:latin typeface="Arial" panose="020B0604020202020204" pitchFamily="34" charset="0"/>
                <a:cs typeface="Arial" panose="020B0604020202020204" pitchFamily="34" charset="0"/>
              </a:rPr>
              <a:t>determines what is a record and </a:t>
            </a:r>
            <a:r>
              <a:rPr lang="en-US" sz="2000" b="1" dirty="0">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the format in which the information is generated. Records may be textual, pictorial, paper, electronic, audio, video, etc.</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6229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1F7BB0-A1BA-44E8-A7E4-3FFFB7607290}" type="slidenum">
              <a:rPr lang="en-US" smtClean="0"/>
              <a:pPr/>
              <a:t>18</a:t>
            </a:fld>
            <a:endParaRPr lang="en-US"/>
          </a:p>
        </p:txBody>
      </p:sp>
      <p:sp>
        <p:nvSpPr>
          <p:cNvPr id="3" name="Content Placeholder 2"/>
          <p:cNvSpPr>
            <a:spLocks noGrp="1"/>
          </p:cNvSpPr>
          <p:nvPr>
            <p:ph sz="quarter" idx="1"/>
          </p:nvPr>
        </p:nvSpPr>
        <p:spPr>
          <a:xfrm>
            <a:off x="1028700" y="1905000"/>
            <a:ext cx="7086600" cy="3863727"/>
          </a:xfrm>
        </p:spPr>
        <p:txBody>
          <a:bodyPr>
            <a:normAutofit/>
          </a:bodyPr>
          <a:lstStyle/>
          <a:p>
            <a:pPr marL="0" marR="0" indent="0">
              <a:spcBef>
                <a:spcPts val="0"/>
              </a:spcBef>
              <a:spcAft>
                <a:spcPts val="0"/>
              </a:spcAft>
              <a:buNone/>
            </a:pPr>
            <a:r>
              <a:rPr lang="en-US" sz="2000" dirty="0">
                <a:effectLst/>
                <a:latin typeface="Arial" panose="020B0604020202020204" pitchFamily="34" charset="0"/>
                <a:ea typeface="Times New Roman" panose="02020603050405020304" pitchFamily="18" charset="0"/>
              </a:rPr>
              <a:t>Created in the course of public business</a:t>
            </a:r>
          </a:p>
          <a:p>
            <a:pPr marL="0" marR="0" indent="0">
              <a:spcBef>
                <a:spcPts val="0"/>
              </a:spcBef>
              <a:spcAft>
                <a:spcPts val="0"/>
              </a:spcAft>
              <a:buNone/>
            </a:pPr>
            <a:r>
              <a:rPr lang="en-US" sz="2000" dirty="0">
                <a:effectLst/>
                <a:latin typeface="Arial" panose="020B0604020202020204" pitchFamily="34" charset="0"/>
                <a:ea typeface="Times New Roman" panose="02020603050405020304" pitchFamily="18" charset="0"/>
              </a:rPr>
              <a:t>	Examples: correspondence and memos (paper and 	electronic), agreements, studies, reports</a:t>
            </a:r>
          </a:p>
          <a:p>
            <a:pPr marL="0" marR="0" indent="0">
              <a:spcBef>
                <a:spcPts val="0"/>
              </a:spcBef>
              <a:spcAft>
                <a:spcPts val="0"/>
              </a:spcAft>
              <a:buNone/>
            </a:pPr>
            <a:r>
              <a:rPr lang="en-US" sz="2000" dirty="0">
                <a:effectLst/>
                <a:latin typeface="Arial" panose="020B0604020202020204" pitchFamily="34" charset="0"/>
                <a:ea typeface="Times New Roman" panose="02020603050405020304" pitchFamily="18" charset="0"/>
              </a:rPr>
              <a:t> </a:t>
            </a:r>
          </a:p>
          <a:p>
            <a:pPr marL="0" marR="0" indent="0">
              <a:spcBef>
                <a:spcPts val="0"/>
              </a:spcBef>
              <a:spcAft>
                <a:spcPts val="0"/>
              </a:spcAft>
              <a:buNone/>
            </a:pPr>
            <a:r>
              <a:rPr lang="en-US" sz="2000" dirty="0">
                <a:effectLst/>
                <a:latin typeface="Arial" panose="020B0604020202020204" pitchFamily="34" charset="0"/>
                <a:ea typeface="Times New Roman" panose="02020603050405020304" pitchFamily="18" charset="0"/>
              </a:rPr>
              <a:t>Received for action</a:t>
            </a:r>
          </a:p>
          <a:p>
            <a:pPr marL="0" marR="0" indent="0">
              <a:spcBef>
                <a:spcPts val="0"/>
              </a:spcBef>
              <a:spcAft>
                <a:spcPts val="0"/>
              </a:spcAft>
              <a:buNone/>
            </a:pPr>
            <a:r>
              <a:rPr lang="en-US" sz="2000" dirty="0">
                <a:effectLst/>
                <a:latin typeface="Arial" panose="020B0604020202020204" pitchFamily="34" charset="0"/>
                <a:ea typeface="Times New Roman" panose="02020603050405020304" pitchFamily="18" charset="0"/>
              </a:rPr>
              <a:t>	Examples: Information or public records requests, 	tracked correspondence</a:t>
            </a:r>
          </a:p>
          <a:p>
            <a:pPr marL="0" marR="0" indent="0">
              <a:spcBef>
                <a:spcPts val="0"/>
              </a:spcBef>
              <a:spcAft>
                <a:spcPts val="0"/>
              </a:spcAft>
              <a:buNone/>
            </a:pPr>
            <a:r>
              <a:rPr lang="en-US" sz="2000" dirty="0">
                <a:effectLst/>
                <a:latin typeface="Arial" panose="020B0604020202020204" pitchFamily="34" charset="0"/>
                <a:ea typeface="Times New Roman" panose="02020603050405020304" pitchFamily="18" charset="0"/>
              </a:rPr>
              <a:t> </a:t>
            </a:r>
          </a:p>
          <a:p>
            <a:pPr marL="0" marR="0" indent="0">
              <a:spcBef>
                <a:spcPts val="0"/>
              </a:spcBef>
              <a:spcAft>
                <a:spcPts val="0"/>
              </a:spcAft>
              <a:buNone/>
            </a:pPr>
            <a:r>
              <a:rPr lang="en-US" sz="2000" dirty="0">
                <a:effectLst/>
                <a:latin typeface="Arial" panose="020B0604020202020204" pitchFamily="34" charset="0"/>
                <a:ea typeface="Times New Roman" panose="02020603050405020304" pitchFamily="18" charset="0"/>
              </a:rPr>
              <a:t>Mandated by statute or regulation</a:t>
            </a:r>
          </a:p>
          <a:p>
            <a:pPr marL="0" marR="0" indent="0">
              <a:spcBef>
                <a:spcPts val="0"/>
              </a:spcBef>
              <a:spcAft>
                <a:spcPts val="0"/>
              </a:spcAft>
              <a:buNone/>
            </a:pPr>
            <a:r>
              <a:rPr lang="en-US" sz="2000" dirty="0">
                <a:effectLst/>
                <a:latin typeface="Arial" panose="020B0604020202020204" pitchFamily="34" charset="0"/>
                <a:ea typeface="Times New Roman" panose="02020603050405020304" pitchFamily="18" charset="0"/>
              </a:rPr>
              <a:t>	Examples: statutorily required programs, 	administrative records, dockets, equal rights 	complaints</a:t>
            </a:r>
            <a:endParaRPr lang="en-US" sz="2600" dirty="0"/>
          </a:p>
        </p:txBody>
      </p:sp>
      <p:sp>
        <p:nvSpPr>
          <p:cNvPr id="7" name="Title 1">
            <a:extLst>
              <a:ext uri="{FF2B5EF4-FFF2-40B4-BE49-F238E27FC236}">
                <a16:creationId xmlns:a16="http://schemas.microsoft.com/office/drawing/2014/main" id="{FD890289-4C78-437A-86BA-24679767A84C}"/>
              </a:ext>
            </a:extLst>
          </p:cNvPr>
          <p:cNvSpPr>
            <a:spLocks noGrp="1"/>
          </p:cNvSpPr>
          <p:nvPr>
            <p:ph type="title"/>
          </p:nvPr>
        </p:nvSpPr>
        <p:spPr>
          <a:xfrm>
            <a:off x="2438400" y="381000"/>
            <a:ext cx="4267200" cy="533400"/>
          </a:xfrm>
        </p:spPr>
        <p:txBody>
          <a:bodyPr anchor="t">
            <a:normAutofit/>
          </a:bodyPr>
          <a:lstStyle/>
          <a:p>
            <a:pPr algn="l"/>
            <a:r>
              <a:rPr lang="en-US" sz="2800" b="1" dirty="0"/>
              <a:t>What is a Public Record?</a:t>
            </a:r>
          </a:p>
        </p:txBody>
      </p:sp>
    </p:spTree>
    <p:extLst>
      <p:ext uri="{BB962C8B-B14F-4D97-AF65-F5344CB8AC3E}">
        <p14:creationId xmlns:p14="http://schemas.microsoft.com/office/powerpoint/2010/main" val="1993099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826" y="381000"/>
            <a:ext cx="6812924" cy="533400"/>
          </a:xfrm>
        </p:spPr>
        <p:txBody>
          <a:bodyPr anchor="t">
            <a:normAutofit/>
          </a:bodyPr>
          <a:lstStyle/>
          <a:p>
            <a:pPr algn="l"/>
            <a:r>
              <a:rPr lang="en-US" sz="2800" b="1" dirty="0"/>
              <a:t>What Qualities do Public Records Have?</a:t>
            </a:r>
          </a:p>
        </p:txBody>
      </p:sp>
      <p:sp>
        <p:nvSpPr>
          <p:cNvPr id="4" name="Slide Number Placeholder 3"/>
          <p:cNvSpPr>
            <a:spLocks noGrp="1"/>
          </p:cNvSpPr>
          <p:nvPr>
            <p:ph type="sldNum" sz="quarter" idx="12"/>
          </p:nvPr>
        </p:nvSpPr>
        <p:spPr/>
        <p:txBody>
          <a:bodyPr/>
          <a:lstStyle/>
          <a:p>
            <a:fld id="{101F7BB0-A1BA-44E8-A7E4-3FFFB7607290}" type="slidenum">
              <a:rPr lang="en-US" smtClean="0"/>
              <a:pPr/>
              <a:t>19</a:t>
            </a:fld>
            <a:endParaRPr lang="en-US"/>
          </a:p>
        </p:txBody>
      </p:sp>
      <p:sp>
        <p:nvSpPr>
          <p:cNvPr id="3" name="Content Placeholder 2"/>
          <p:cNvSpPr>
            <a:spLocks noGrp="1"/>
          </p:cNvSpPr>
          <p:nvPr>
            <p:ph sz="quarter" idx="1"/>
          </p:nvPr>
        </p:nvSpPr>
        <p:spPr>
          <a:xfrm>
            <a:off x="1030825" y="2057400"/>
            <a:ext cx="7082350" cy="3205713"/>
          </a:xfrm>
        </p:spPr>
        <p:txBody>
          <a:bodyPr>
            <a:noAutofit/>
          </a:bodyPr>
          <a:lstStyle/>
          <a:p>
            <a:pPr marL="57150" indent="0">
              <a:buNone/>
            </a:pPr>
            <a:r>
              <a:rPr lang="en-US" sz="2000" dirty="0">
                <a:latin typeface="Arial" panose="020B0604020202020204" pitchFamily="34" charset="0"/>
                <a:cs typeface="Arial" panose="020B0604020202020204" pitchFamily="34" charset="0"/>
              </a:rPr>
              <a:t>Document government unit activities</a:t>
            </a:r>
          </a:p>
          <a:p>
            <a:pPr marL="457200" lvl="1" indent="0">
              <a:buNone/>
            </a:pPr>
            <a:r>
              <a:rPr lang="en-US" sz="2000" dirty="0">
                <a:solidFill>
                  <a:schemeClr val="tx1"/>
                </a:solidFill>
                <a:latin typeface="Arial" panose="020B0604020202020204" pitchFamily="34" charset="0"/>
                <a:cs typeface="Arial" panose="020B0604020202020204" pitchFamily="34" charset="0"/>
              </a:rPr>
              <a:t>Examples: calendars, meeting minutes, project reports</a:t>
            </a:r>
          </a:p>
          <a:p>
            <a:pPr marL="457200" lvl="1" indent="0">
              <a:buNone/>
            </a:pPr>
            <a:endParaRPr lang="en-US" sz="2000" dirty="0">
              <a:solidFill>
                <a:schemeClr val="tx1"/>
              </a:solidFill>
              <a:latin typeface="Arial" panose="020B0604020202020204" pitchFamily="34" charset="0"/>
              <a:cs typeface="Arial" panose="020B0604020202020204" pitchFamily="34" charset="0"/>
            </a:endParaRPr>
          </a:p>
          <a:p>
            <a:pPr marL="57150" indent="0">
              <a:buNone/>
            </a:pPr>
            <a:r>
              <a:rPr lang="en-US" sz="2000" dirty="0">
                <a:latin typeface="Arial" panose="020B0604020202020204" pitchFamily="34" charset="0"/>
                <a:cs typeface="Arial" panose="020B0604020202020204" pitchFamily="34" charset="0"/>
              </a:rPr>
              <a:t>Support financial obligations or legal claims</a:t>
            </a:r>
          </a:p>
          <a:p>
            <a:pPr marL="457200" lvl="1" indent="0">
              <a:buNone/>
            </a:pPr>
            <a:r>
              <a:rPr lang="en-US" sz="2000" dirty="0">
                <a:solidFill>
                  <a:schemeClr val="tx1"/>
                </a:solidFill>
                <a:latin typeface="Arial" panose="020B0604020202020204" pitchFamily="34" charset="0"/>
                <a:cs typeface="Arial" panose="020B0604020202020204" pitchFamily="34" charset="0"/>
              </a:rPr>
              <a:t>Examples: grants, contracts, litigation case files or audits</a:t>
            </a:r>
          </a:p>
          <a:p>
            <a:pPr marL="457200" lvl="1" indent="0">
              <a:buNone/>
            </a:pPr>
            <a:endParaRPr lang="en-US" sz="2000" dirty="0">
              <a:solidFill>
                <a:schemeClr val="tx1"/>
              </a:solidFill>
              <a:latin typeface="Arial" panose="020B0604020202020204" pitchFamily="34" charset="0"/>
              <a:cs typeface="Arial" panose="020B0604020202020204" pitchFamily="34" charset="0"/>
            </a:endParaRPr>
          </a:p>
          <a:p>
            <a:pPr marL="57150" indent="0">
              <a:buNone/>
            </a:pPr>
            <a:r>
              <a:rPr lang="en-US" sz="2000" dirty="0">
                <a:latin typeface="Arial" panose="020B0604020202020204" pitchFamily="34" charset="0"/>
                <a:cs typeface="Arial" panose="020B0604020202020204" pitchFamily="34" charset="0"/>
              </a:rPr>
              <a:t>Communicate agency requirements</a:t>
            </a:r>
          </a:p>
          <a:p>
            <a:pPr marL="457200" lvl="1" indent="0">
              <a:buNone/>
            </a:pPr>
            <a:r>
              <a:rPr lang="en-US" sz="2000" dirty="0">
                <a:solidFill>
                  <a:schemeClr val="tx1"/>
                </a:solidFill>
                <a:latin typeface="Arial" panose="020B0604020202020204" pitchFamily="34" charset="0"/>
                <a:cs typeface="Arial" panose="020B0604020202020204" pitchFamily="34" charset="0"/>
              </a:rPr>
              <a:t>Examples: guidance documents, policies, procedures</a:t>
            </a:r>
          </a:p>
          <a:p>
            <a:pPr marL="457200" lvl="1" indent="0">
              <a:buNone/>
            </a:pP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51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68" y="379879"/>
            <a:ext cx="6111240" cy="550883"/>
          </a:xfrm>
        </p:spPr>
        <p:txBody>
          <a:bodyPr anchor="t">
            <a:normAutofit/>
          </a:bodyPr>
          <a:lstStyle/>
          <a:p>
            <a:pPr algn="l"/>
            <a:r>
              <a:rPr lang="en-US" sz="2800" b="1" dirty="0"/>
              <a:t>Where Are Public Records Defined?</a:t>
            </a:r>
          </a:p>
        </p:txBody>
      </p:sp>
      <p:sp>
        <p:nvSpPr>
          <p:cNvPr id="4" name="Slide Number Placeholder 3"/>
          <p:cNvSpPr>
            <a:spLocks noGrp="1"/>
          </p:cNvSpPr>
          <p:nvPr>
            <p:ph type="sldNum" sz="quarter" idx="12"/>
          </p:nvPr>
        </p:nvSpPr>
        <p:spPr/>
        <p:txBody>
          <a:bodyPr/>
          <a:lstStyle/>
          <a:p>
            <a:fld id="{101F7BB0-A1BA-44E8-A7E4-3FFFB7607290}" type="slidenum">
              <a:rPr lang="en-US" smtClean="0"/>
              <a:pPr/>
              <a:t>2</a:t>
            </a:fld>
            <a:endParaRPr lang="en-US"/>
          </a:p>
        </p:txBody>
      </p:sp>
      <p:sp>
        <p:nvSpPr>
          <p:cNvPr id="3" name="Content Placeholder 2"/>
          <p:cNvSpPr>
            <a:spLocks noGrp="1"/>
          </p:cNvSpPr>
          <p:nvPr>
            <p:ph sz="quarter" idx="1"/>
          </p:nvPr>
        </p:nvSpPr>
        <p:spPr>
          <a:xfrm>
            <a:off x="1237488" y="2209800"/>
            <a:ext cx="6705600" cy="2816352"/>
          </a:xfrm>
        </p:spPr>
        <p:txBody>
          <a:bodyPr/>
          <a:lstStyle/>
          <a:p>
            <a:pPr marL="0" lvl="0" indent="0">
              <a:buNone/>
            </a:pPr>
            <a:r>
              <a:rPr lang="en-US" sz="2000" dirty="0">
                <a:latin typeface="Arial" panose="020B0604020202020204" pitchFamily="34" charset="0"/>
                <a:cs typeface="Arial" panose="020B0604020202020204" pitchFamily="34" charset="0"/>
              </a:rPr>
              <a:t>Wis. Stat. § 16.61(2)(b) defines “public records” for the purposes of records retention and disposition</a:t>
            </a:r>
          </a:p>
          <a:p>
            <a:pPr marL="0" lvl="0" indent="0">
              <a:buNone/>
            </a:pPr>
            <a:endParaRPr lang="en-US" sz="2000" dirty="0">
              <a:latin typeface="Arial" panose="020B0604020202020204" pitchFamily="34" charset="0"/>
              <a:cs typeface="Arial" panose="020B0604020202020204" pitchFamily="34" charset="0"/>
            </a:endParaRPr>
          </a:p>
          <a:p>
            <a:pPr marL="0" lvl="0" indent="0">
              <a:buNone/>
            </a:pPr>
            <a:endParaRPr lang="en-US" sz="2000" dirty="0">
              <a:latin typeface="Arial" panose="020B0604020202020204" pitchFamily="34" charset="0"/>
              <a:cs typeface="Arial" panose="020B0604020202020204" pitchFamily="34" charset="0"/>
            </a:endParaRPr>
          </a:p>
          <a:p>
            <a:pPr marL="0" lvl="0" indent="0">
              <a:buNone/>
            </a:pPr>
            <a:r>
              <a:rPr lang="en-US" sz="2000" dirty="0">
                <a:latin typeface="Arial" panose="020B0604020202020204" pitchFamily="34" charset="0"/>
                <a:cs typeface="Arial" panose="020B0604020202020204" pitchFamily="34" charset="0"/>
              </a:rPr>
              <a:t>Wis. Stat. § 19.32(2) defines “records” for purposes of the records access and disclosure provisions of Wis. Stat. §§ 19.31-19.39 (known as the public records law or the open records law)</a:t>
            </a:r>
          </a:p>
          <a:p>
            <a:endParaRPr lang="en-US" dirty="0"/>
          </a:p>
        </p:txBody>
      </p:sp>
    </p:spTree>
    <p:extLst>
      <p:ext uri="{BB962C8B-B14F-4D97-AF65-F5344CB8AC3E}">
        <p14:creationId xmlns:p14="http://schemas.microsoft.com/office/powerpoint/2010/main" val="747776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288" y="365373"/>
            <a:ext cx="6096000" cy="533400"/>
          </a:xfrm>
        </p:spPr>
        <p:txBody>
          <a:bodyPr anchor="t">
            <a:normAutofit/>
          </a:bodyPr>
          <a:lstStyle/>
          <a:p>
            <a:pPr algn="l"/>
            <a:r>
              <a:rPr lang="en-US" sz="2800" b="1" dirty="0">
                <a:cs typeface="Arial" panose="020B0604020202020204" pitchFamily="34" charset="0"/>
              </a:rPr>
              <a:t>Where Might Public Records Occur?</a:t>
            </a:r>
          </a:p>
        </p:txBody>
      </p:sp>
      <p:sp>
        <p:nvSpPr>
          <p:cNvPr id="4" name="Slide Number Placeholder 3"/>
          <p:cNvSpPr>
            <a:spLocks noGrp="1"/>
          </p:cNvSpPr>
          <p:nvPr>
            <p:ph type="sldNum" sz="quarter" idx="12"/>
          </p:nvPr>
        </p:nvSpPr>
        <p:spPr/>
        <p:txBody>
          <a:bodyPr/>
          <a:lstStyle/>
          <a:p>
            <a:fld id="{101F7BB0-A1BA-44E8-A7E4-3FFFB7607290}" type="slidenum">
              <a:rPr lang="en-US" smtClean="0"/>
              <a:pPr/>
              <a:t>20</a:t>
            </a:fld>
            <a:endParaRPr lang="en-US"/>
          </a:p>
        </p:txBody>
      </p:sp>
      <p:sp>
        <p:nvSpPr>
          <p:cNvPr id="3" name="Content Placeholder 2"/>
          <p:cNvSpPr>
            <a:spLocks noGrp="1"/>
          </p:cNvSpPr>
          <p:nvPr>
            <p:ph sz="quarter" idx="1"/>
          </p:nvPr>
        </p:nvSpPr>
        <p:spPr>
          <a:xfrm>
            <a:off x="533400" y="1562100"/>
            <a:ext cx="8229600" cy="4762500"/>
          </a:xfrm>
        </p:spPr>
        <p:txBody>
          <a:bodyPr>
            <a:noAutofit/>
          </a:bodyPr>
          <a:lstStyle/>
          <a:p>
            <a:pPr marL="0" indent="0">
              <a:spcBef>
                <a:spcPts val="0"/>
              </a:spcBef>
              <a:buNone/>
            </a:pPr>
            <a:r>
              <a:rPr lang="en-US" sz="2000" dirty="0">
                <a:latin typeface="Arial" panose="020B0604020202020204" pitchFamily="34" charset="0"/>
                <a:cs typeface="Arial" panose="020B0604020202020204" pitchFamily="34" charset="0"/>
              </a:rPr>
              <a:t>Information content determines what constitutes a public record and not the format in which the information is generated.  </a:t>
            </a:r>
          </a:p>
          <a:p>
            <a:pPr marL="0" indent="0">
              <a:spcBef>
                <a:spcPts val="0"/>
              </a:spcBef>
              <a:buNone/>
            </a:pPr>
            <a:endParaRPr lang="en-US" sz="2000" dirty="0">
              <a:latin typeface="Arial" panose="020B0604020202020204" pitchFamily="34" charset="0"/>
              <a:cs typeface="Arial" panose="020B0604020202020204" pitchFamily="34" charset="0"/>
            </a:endParaRPr>
          </a:p>
          <a:p>
            <a:pPr marL="0" indent="0">
              <a:spcBef>
                <a:spcPts val="0"/>
              </a:spcBef>
              <a:spcAft>
                <a:spcPts val="600"/>
              </a:spcAft>
              <a:buNone/>
            </a:pPr>
            <a:r>
              <a:rPr lang="en-US" sz="2000" dirty="0">
                <a:latin typeface="Arial" panose="020B0604020202020204" pitchFamily="34" charset="0"/>
                <a:cs typeface="Arial" panose="020B0604020202020204" pitchFamily="34" charset="0"/>
              </a:rPr>
              <a:t>Email and voicemail</a:t>
            </a:r>
          </a:p>
          <a:p>
            <a:pPr marL="0" indent="0">
              <a:spcBef>
                <a:spcPts val="0"/>
              </a:spcBef>
              <a:spcAft>
                <a:spcPts val="600"/>
              </a:spcAft>
              <a:buNone/>
            </a:pPr>
            <a:r>
              <a:rPr lang="en-US" sz="2000" dirty="0">
                <a:latin typeface="Arial" panose="020B0604020202020204" pitchFamily="34" charset="0"/>
                <a:cs typeface="Arial" panose="020B0604020202020204" pitchFamily="34" charset="0"/>
              </a:rPr>
              <a:t>Text, instant messages and chats</a:t>
            </a:r>
          </a:p>
          <a:p>
            <a:pPr marL="0" indent="0">
              <a:spcBef>
                <a:spcPts val="0"/>
              </a:spcBef>
              <a:spcAft>
                <a:spcPts val="600"/>
              </a:spcAft>
              <a:buNone/>
            </a:pPr>
            <a:r>
              <a:rPr lang="en-US" sz="2000" dirty="0">
                <a:latin typeface="Arial" panose="020B0604020202020204" pitchFamily="34" charset="0"/>
                <a:cs typeface="Arial" panose="020B0604020202020204" pitchFamily="34" charset="0"/>
              </a:rPr>
              <a:t>Social media and Websites</a:t>
            </a:r>
          </a:p>
          <a:p>
            <a:pPr marL="0" indent="0">
              <a:spcBef>
                <a:spcPts val="0"/>
              </a:spcBef>
              <a:spcAft>
                <a:spcPts val="600"/>
              </a:spcAft>
              <a:buNone/>
            </a:pPr>
            <a:r>
              <a:rPr lang="en-US" sz="2000" dirty="0">
                <a:latin typeface="Arial" panose="020B0604020202020204" pitchFamily="34" charset="0"/>
                <a:cs typeface="Arial" panose="020B0604020202020204" pitchFamily="34" charset="0"/>
              </a:rPr>
              <a:t>Audio, video and online meeting</a:t>
            </a:r>
          </a:p>
          <a:p>
            <a:pPr marL="0" indent="0">
              <a:spcBef>
                <a:spcPts val="0"/>
              </a:spcBef>
              <a:spcAft>
                <a:spcPts val="600"/>
              </a:spcAft>
              <a:buNone/>
            </a:pPr>
            <a:r>
              <a:rPr lang="en-US" sz="2000" dirty="0">
                <a:latin typeface="Arial" panose="020B0604020202020204" pitchFamily="34" charset="0"/>
                <a:cs typeface="Arial" panose="020B0604020202020204" pitchFamily="34" charset="0"/>
              </a:rPr>
              <a:t>    platform recordings </a:t>
            </a:r>
          </a:p>
          <a:p>
            <a:pPr marL="0" indent="0">
              <a:spcBef>
                <a:spcPts val="0"/>
              </a:spcBef>
              <a:spcAft>
                <a:spcPts val="600"/>
              </a:spcAft>
              <a:buNone/>
            </a:pPr>
            <a:r>
              <a:rPr lang="en-US" sz="2000" dirty="0">
                <a:latin typeface="Arial" panose="020B0604020202020204" pitchFamily="34" charset="0"/>
                <a:cs typeface="Arial" panose="020B0604020202020204" pitchFamily="34" charset="0"/>
              </a:rPr>
              <a:t>Calendars</a:t>
            </a:r>
          </a:p>
          <a:p>
            <a:pPr marL="0" indent="0">
              <a:spcBef>
                <a:spcPts val="0"/>
              </a:spcBef>
              <a:spcAft>
                <a:spcPts val="600"/>
              </a:spcAft>
              <a:buNone/>
            </a:pPr>
            <a:r>
              <a:rPr lang="en-US" sz="2000" dirty="0">
                <a:latin typeface="Arial" panose="020B0604020202020204" pitchFamily="34" charset="0"/>
                <a:cs typeface="Arial" panose="020B0604020202020204" pitchFamily="34" charset="0"/>
              </a:rPr>
              <a:t>Documents </a:t>
            </a:r>
          </a:p>
          <a:p>
            <a:pPr marL="0" indent="0">
              <a:spcBef>
                <a:spcPts val="0"/>
              </a:spcBef>
              <a:spcAft>
                <a:spcPts val="600"/>
              </a:spcAft>
              <a:buNone/>
            </a:pPr>
            <a:r>
              <a:rPr lang="en-US" sz="2000" dirty="0">
                <a:latin typeface="Arial" panose="020B0604020202020204" pitchFamily="34" charset="0"/>
                <a:cs typeface="Arial" panose="020B0604020202020204" pitchFamily="34" charset="0"/>
              </a:rPr>
              <a:t>Spreadsheets and databases</a:t>
            </a:r>
          </a:p>
          <a:p>
            <a:pPr marL="0" indent="0">
              <a:spcBef>
                <a:spcPts val="0"/>
              </a:spcBef>
              <a:spcAft>
                <a:spcPts val="600"/>
              </a:spcAft>
              <a:buNone/>
            </a:pPr>
            <a:r>
              <a:rPr lang="en-US" sz="2000" dirty="0">
                <a:latin typeface="Arial" panose="020B0604020202020204" pitchFamily="34" charset="0"/>
                <a:cs typeface="Arial" panose="020B0604020202020204" pitchFamily="34" charset="0"/>
              </a:rPr>
              <a:t>Personal devices if used for government unit business</a:t>
            </a:r>
          </a:p>
          <a:p>
            <a:pPr marL="0" indent="0">
              <a:spcBef>
                <a:spcPts val="0"/>
              </a:spcBef>
              <a:spcAft>
                <a:spcPts val="600"/>
              </a:spcAft>
              <a:buNone/>
            </a:pPr>
            <a:r>
              <a:rPr lang="en-US" sz="2000" dirty="0">
                <a:latin typeface="Arial" panose="020B0604020202020204" pitchFamily="34" charset="0"/>
                <a:cs typeface="Arial" panose="020B0604020202020204" pitchFamily="34" charset="0"/>
              </a:rPr>
              <a:t>Maps and blueprints</a:t>
            </a:r>
          </a:p>
        </p:txBody>
      </p:sp>
      <p:pic>
        <p:nvPicPr>
          <p:cNvPr id="6" name="Picture 5">
            <a:extLst>
              <a:ext uri="{FF2B5EF4-FFF2-40B4-BE49-F238E27FC236}">
                <a16:creationId xmlns:a16="http://schemas.microsoft.com/office/drawing/2014/main" id="{63321E42-4877-4D5E-A09E-1B9EE128871F}"/>
              </a:ext>
            </a:extLst>
          </p:cNvPr>
          <p:cNvPicPr>
            <a:picLocks noChangeAspect="1"/>
          </p:cNvPicPr>
          <p:nvPr/>
        </p:nvPicPr>
        <p:blipFill>
          <a:blip r:embed="rId3"/>
          <a:stretch>
            <a:fillRect/>
          </a:stretch>
        </p:blipFill>
        <p:spPr>
          <a:xfrm>
            <a:off x="4794745" y="2660674"/>
            <a:ext cx="3511236" cy="2565352"/>
          </a:xfrm>
          <a:prstGeom prst="rect">
            <a:avLst/>
          </a:prstGeom>
        </p:spPr>
      </p:pic>
    </p:spTree>
    <p:extLst>
      <p:ext uri="{BB962C8B-B14F-4D97-AF65-F5344CB8AC3E}">
        <p14:creationId xmlns:p14="http://schemas.microsoft.com/office/powerpoint/2010/main" val="2901471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888" y="319882"/>
            <a:ext cx="6400800" cy="594688"/>
          </a:xfrm>
        </p:spPr>
        <p:txBody>
          <a:bodyPr anchor="t">
            <a:normAutofit/>
          </a:bodyPr>
          <a:lstStyle/>
          <a:p>
            <a:pPr algn="l"/>
            <a:r>
              <a:rPr lang="en-US" sz="2800" b="1" dirty="0"/>
              <a:t>What Public Records Might You Have?</a:t>
            </a:r>
          </a:p>
        </p:txBody>
      </p:sp>
      <p:sp>
        <p:nvSpPr>
          <p:cNvPr id="4" name="Slide Number Placeholder 3"/>
          <p:cNvSpPr>
            <a:spLocks noGrp="1"/>
          </p:cNvSpPr>
          <p:nvPr>
            <p:ph type="sldNum" sz="quarter" idx="12"/>
          </p:nvPr>
        </p:nvSpPr>
        <p:spPr/>
        <p:txBody>
          <a:bodyPr/>
          <a:lstStyle/>
          <a:p>
            <a:fld id="{101F7BB0-A1BA-44E8-A7E4-3FFFB7607290}" type="slidenum">
              <a:rPr lang="en-US" smtClean="0"/>
              <a:pPr/>
              <a:t>21</a:t>
            </a:fld>
            <a:endParaRPr lang="en-US"/>
          </a:p>
        </p:txBody>
      </p:sp>
      <p:sp>
        <p:nvSpPr>
          <p:cNvPr id="3" name="Content Placeholder 2"/>
          <p:cNvSpPr>
            <a:spLocks noGrp="1"/>
          </p:cNvSpPr>
          <p:nvPr>
            <p:ph sz="quarter" idx="1"/>
          </p:nvPr>
        </p:nvSpPr>
        <p:spPr>
          <a:xfrm>
            <a:off x="779862" y="1742453"/>
            <a:ext cx="6763938" cy="4089175"/>
          </a:xfrm>
        </p:spPr>
        <p:txBody>
          <a:bodyPr>
            <a:noAutofit/>
          </a:bodyPr>
          <a:lstStyle/>
          <a:p>
            <a:pPr marL="0" marR="0" lvl="0" indent="0">
              <a:lnSpc>
                <a:spcPct val="150000"/>
              </a:lnSpc>
              <a:spcBef>
                <a:spcPts val="0"/>
              </a:spcBef>
              <a:spcAft>
                <a:spcPts val="0"/>
              </a:spcAft>
              <a:buNone/>
              <a:tabLst>
                <a:tab pos="114300" algn="l"/>
              </a:tabLst>
            </a:pPr>
            <a:r>
              <a:rPr lang="en-US" sz="1800" dirty="0">
                <a:effectLst/>
                <a:latin typeface="Arial" panose="020B0604020202020204" pitchFamily="34" charset="0"/>
                <a:ea typeface="Times New Roman" panose="02020603050405020304" pitchFamily="18" charset="0"/>
              </a:rPr>
              <a:t>Records pertaining to Boards, Councils, and Committees</a:t>
            </a:r>
          </a:p>
          <a:p>
            <a:pPr marL="0" marR="0" lvl="0" indent="0">
              <a:lnSpc>
                <a:spcPct val="150000"/>
              </a:lnSpc>
              <a:spcBef>
                <a:spcPts val="0"/>
              </a:spcBef>
              <a:spcAft>
                <a:spcPts val="0"/>
              </a:spcAft>
              <a:buNone/>
              <a:tabLst>
                <a:tab pos="114300" algn="l"/>
              </a:tabLst>
            </a:pPr>
            <a:r>
              <a:rPr lang="en-US" sz="1800" dirty="0">
                <a:effectLst/>
                <a:latin typeface="Arial" panose="020B0604020202020204" pitchFamily="34" charset="0"/>
                <a:ea typeface="Times New Roman" panose="02020603050405020304" pitchFamily="18" charset="0"/>
              </a:rPr>
              <a:t>Materials for internal and external meetings</a:t>
            </a:r>
          </a:p>
          <a:p>
            <a:pPr marL="0" marR="0" lvl="0" indent="0">
              <a:lnSpc>
                <a:spcPct val="150000"/>
              </a:lnSpc>
              <a:spcBef>
                <a:spcPts val="0"/>
              </a:spcBef>
              <a:spcAft>
                <a:spcPts val="0"/>
              </a:spcAft>
              <a:buNone/>
              <a:tabLst>
                <a:tab pos="114300" algn="l"/>
              </a:tabLst>
            </a:pPr>
            <a:r>
              <a:rPr lang="en-US" sz="1800" dirty="0">
                <a:effectLst/>
                <a:latin typeface="Arial" panose="020B0604020202020204" pitchFamily="34" charset="0"/>
                <a:ea typeface="Times New Roman" panose="02020603050405020304" pitchFamily="18" charset="0"/>
              </a:rPr>
              <a:t>Records that document the development of policies and programs</a:t>
            </a:r>
          </a:p>
          <a:p>
            <a:pPr marL="0" marR="0" lvl="0" indent="0">
              <a:lnSpc>
                <a:spcPct val="150000"/>
              </a:lnSpc>
              <a:spcBef>
                <a:spcPts val="0"/>
              </a:spcBef>
              <a:spcAft>
                <a:spcPts val="0"/>
              </a:spcAft>
              <a:buNone/>
              <a:tabLst>
                <a:tab pos="114300" algn="l"/>
              </a:tabLst>
            </a:pPr>
            <a:r>
              <a:rPr lang="en-US" sz="1800" dirty="0">
                <a:effectLst/>
                <a:latin typeface="Arial" panose="020B0604020202020204" pitchFamily="34" charset="0"/>
                <a:ea typeface="Times New Roman" panose="02020603050405020304" pitchFamily="18" charset="0"/>
              </a:rPr>
              <a:t>Reports to the Secretary, Governor or other officials</a:t>
            </a:r>
          </a:p>
          <a:p>
            <a:pPr marL="0" marR="0" lvl="0" indent="0">
              <a:lnSpc>
                <a:spcPct val="150000"/>
              </a:lnSpc>
              <a:spcBef>
                <a:spcPts val="0"/>
              </a:spcBef>
              <a:spcAft>
                <a:spcPts val="0"/>
              </a:spcAft>
              <a:buNone/>
              <a:tabLst>
                <a:tab pos="114300" algn="l"/>
              </a:tabLst>
            </a:pPr>
            <a:r>
              <a:rPr lang="en-US" sz="1800" dirty="0">
                <a:effectLst/>
                <a:latin typeface="Arial" panose="020B0604020202020204" pitchFamily="34" charset="0"/>
                <a:ea typeface="Times New Roman" panose="02020603050405020304" pitchFamily="18" charset="0"/>
              </a:rPr>
              <a:t>Business related memos or correspondence</a:t>
            </a:r>
          </a:p>
          <a:p>
            <a:pPr marL="0" marR="0" lvl="0" indent="0">
              <a:lnSpc>
                <a:spcPct val="150000"/>
              </a:lnSpc>
              <a:spcBef>
                <a:spcPts val="0"/>
              </a:spcBef>
              <a:spcAft>
                <a:spcPts val="0"/>
              </a:spcAft>
              <a:buNone/>
              <a:tabLst>
                <a:tab pos="114300" algn="l"/>
              </a:tabLst>
            </a:pPr>
            <a:r>
              <a:rPr lang="en-US" sz="1800" dirty="0">
                <a:effectLst/>
                <a:latin typeface="Arial" panose="020B0604020202020204" pitchFamily="34" charset="0"/>
                <a:ea typeface="Times New Roman" panose="02020603050405020304" pitchFamily="18" charset="0"/>
              </a:rPr>
              <a:t>Information related to budget development and fiscal planning</a:t>
            </a:r>
          </a:p>
          <a:p>
            <a:pPr marL="0" marR="0" lvl="0" indent="0">
              <a:lnSpc>
                <a:spcPct val="150000"/>
              </a:lnSpc>
              <a:spcBef>
                <a:spcPts val="0"/>
              </a:spcBef>
              <a:spcAft>
                <a:spcPts val="0"/>
              </a:spcAft>
              <a:buNone/>
              <a:tabLst>
                <a:tab pos="114300" algn="l"/>
              </a:tabLst>
            </a:pPr>
            <a:r>
              <a:rPr lang="en-US" sz="1800" dirty="0">
                <a:effectLst/>
                <a:latin typeface="Arial" panose="020B0604020202020204" pitchFamily="34" charset="0"/>
                <a:ea typeface="Times New Roman" panose="02020603050405020304" pitchFamily="18" charset="0"/>
              </a:rPr>
              <a:t>Materials that document decision making</a:t>
            </a:r>
          </a:p>
          <a:p>
            <a:pPr marL="0" marR="0" lvl="0" indent="0">
              <a:lnSpc>
                <a:spcPct val="150000"/>
              </a:lnSpc>
              <a:spcBef>
                <a:spcPts val="0"/>
              </a:spcBef>
              <a:spcAft>
                <a:spcPts val="0"/>
              </a:spcAft>
              <a:buNone/>
              <a:tabLst>
                <a:tab pos="114300" algn="l"/>
              </a:tabLst>
            </a:pPr>
            <a:r>
              <a:rPr lang="en-US" sz="1800" dirty="0">
                <a:effectLst/>
                <a:latin typeface="Arial" panose="020B0604020202020204" pitchFamily="34" charset="0"/>
                <a:ea typeface="Times New Roman" panose="02020603050405020304" pitchFamily="18" charset="0"/>
              </a:rPr>
              <a:t>Calendars, schedules and logs of daily activities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2874" y="1905000"/>
            <a:ext cx="15795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884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641" y="228600"/>
            <a:ext cx="6506718" cy="914400"/>
          </a:xfrm>
        </p:spPr>
        <p:txBody>
          <a:bodyPr anchor="t">
            <a:normAutofit/>
          </a:bodyPr>
          <a:lstStyle/>
          <a:p>
            <a:r>
              <a:rPr lang="en-US" sz="2400" b="1" dirty="0">
                <a:latin typeface="Arial" panose="020B0604020202020204" pitchFamily="34" charset="0"/>
                <a:cs typeface="Arial" panose="020B0604020202020204" pitchFamily="34" charset="0"/>
              </a:rPr>
              <a:t>What Is </a:t>
            </a:r>
            <a:r>
              <a:rPr lang="en-US" sz="2400" b="1" u="sng" dirty="0">
                <a:latin typeface="Arial" panose="020B0604020202020204" pitchFamily="34" charset="0"/>
                <a:cs typeface="Arial" panose="020B0604020202020204" pitchFamily="34" charset="0"/>
              </a:rPr>
              <a:t>Not</a:t>
            </a:r>
            <a:r>
              <a:rPr lang="en-US" sz="2400" b="1" dirty="0">
                <a:latin typeface="Arial" panose="020B0604020202020204" pitchFamily="34" charset="0"/>
                <a:cs typeface="Arial" panose="020B0604020202020204" pitchFamily="34" charset="0"/>
              </a:rPr>
              <a:t> a Public Record under Wis. Stat. § 16.61(2)(b) for retention purposes?</a:t>
            </a:r>
          </a:p>
        </p:txBody>
      </p:sp>
      <p:sp>
        <p:nvSpPr>
          <p:cNvPr id="4" name="Slide Number Placeholder 3"/>
          <p:cNvSpPr>
            <a:spLocks noGrp="1"/>
          </p:cNvSpPr>
          <p:nvPr>
            <p:ph type="sldNum" sz="quarter" idx="12"/>
          </p:nvPr>
        </p:nvSpPr>
        <p:spPr/>
        <p:txBody>
          <a:bodyPr/>
          <a:lstStyle/>
          <a:p>
            <a:fld id="{101F7BB0-A1BA-44E8-A7E4-3FFFB7607290}" type="slidenum">
              <a:rPr lang="en-US" smtClean="0"/>
              <a:pPr/>
              <a:t>22</a:t>
            </a:fld>
            <a:endParaRPr lang="en-US"/>
          </a:p>
        </p:txBody>
      </p:sp>
      <p:sp>
        <p:nvSpPr>
          <p:cNvPr id="5" name="Content Placeholder 4"/>
          <p:cNvSpPr>
            <a:spLocks noGrp="1"/>
          </p:cNvSpPr>
          <p:nvPr>
            <p:ph sz="quarter" idx="1"/>
          </p:nvPr>
        </p:nvSpPr>
        <p:spPr>
          <a:xfrm>
            <a:off x="866394" y="1601457"/>
            <a:ext cx="7411212" cy="4648200"/>
          </a:xfrm>
        </p:spPr>
        <p:txBody>
          <a:bodyPr>
            <a:noAutofit/>
          </a:bodyPr>
          <a:lstStyle/>
          <a:p>
            <a:pPr marL="0" indent="0">
              <a:buNone/>
            </a:pPr>
            <a:r>
              <a:rPr lang="en-US" sz="1800" dirty="0">
                <a:latin typeface="Arial" panose="020B0604020202020204" pitchFamily="34" charset="0"/>
                <a:cs typeface="Arial" panose="020B0604020202020204" pitchFamily="34" charset="0"/>
              </a:rPr>
              <a:t>Reference materials and stock copies</a:t>
            </a:r>
          </a:p>
          <a:p>
            <a:pPr marL="0" indent="0">
              <a:buNone/>
            </a:pPr>
            <a:r>
              <a:rPr lang="en-US" sz="2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Examples: vendor catalogs, blank forms</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Copies</a:t>
            </a:r>
          </a:p>
          <a:p>
            <a:pPr marL="0" indent="0">
              <a:buNone/>
            </a:pPr>
            <a:r>
              <a:rPr lang="en-US" sz="2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Examples: copies of records (paper or electronic) for 	convenience or reference purposes only</a:t>
            </a:r>
            <a:endParaRPr lang="en-US" sz="20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Draft or working papers</a:t>
            </a:r>
          </a:p>
          <a:p>
            <a:pPr marL="0" indent="0">
              <a:buNone/>
            </a:pPr>
            <a:r>
              <a:rPr lang="en-US" sz="2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Examples: draft documents without substantive comments, 	rough notes for personal use (It should be noted that some 	drafts are needed to support a decision trail or are otherwise 	required by an RDA)</a:t>
            </a:r>
            <a:endParaRPr lang="en-US" sz="20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Unsolicited email (internal or external)</a:t>
            </a:r>
          </a:p>
          <a:p>
            <a:pPr marL="0" indent="0">
              <a:buNone/>
            </a:pPr>
            <a:r>
              <a:rPr lang="en-US" sz="2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Examples: reminders received by all staff, listserv </a:t>
            </a: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458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076" y="317627"/>
            <a:ext cx="4879848" cy="530352"/>
          </a:xfrm>
        </p:spPr>
        <p:txBody>
          <a:bodyPr anchor="t">
            <a:normAutofit/>
          </a:bodyPr>
          <a:lstStyle/>
          <a:p>
            <a:pPr algn="l"/>
            <a:r>
              <a:rPr lang="en-US" sz="2800" b="1" dirty="0"/>
              <a:t>A Note About Publications…</a:t>
            </a:r>
          </a:p>
        </p:txBody>
      </p:sp>
      <p:sp>
        <p:nvSpPr>
          <p:cNvPr id="4" name="Slide Number Placeholder 3"/>
          <p:cNvSpPr>
            <a:spLocks noGrp="1"/>
          </p:cNvSpPr>
          <p:nvPr>
            <p:ph type="sldNum" sz="quarter" idx="12"/>
          </p:nvPr>
        </p:nvSpPr>
        <p:spPr/>
        <p:txBody>
          <a:bodyPr/>
          <a:lstStyle/>
          <a:p>
            <a:fld id="{101F7BB0-A1BA-44E8-A7E4-3FFFB7607290}" type="slidenum">
              <a:rPr lang="en-US" smtClean="0"/>
              <a:pPr/>
              <a:t>23</a:t>
            </a:fld>
            <a:endParaRPr lang="en-US"/>
          </a:p>
        </p:txBody>
      </p:sp>
      <p:sp>
        <p:nvSpPr>
          <p:cNvPr id="3" name="Content Placeholder 2"/>
          <p:cNvSpPr>
            <a:spLocks noGrp="1"/>
          </p:cNvSpPr>
          <p:nvPr>
            <p:ph sz="quarter" idx="1"/>
          </p:nvPr>
        </p:nvSpPr>
        <p:spPr>
          <a:xfrm>
            <a:off x="1179576" y="1905000"/>
            <a:ext cx="6784848" cy="3200400"/>
          </a:xfrm>
        </p:spPr>
        <p:txBody>
          <a:bodyPr>
            <a:normAutofit/>
          </a:bodyPr>
          <a:lstStyle/>
          <a:p>
            <a:pPr marL="0" indent="0">
              <a:buNone/>
            </a:pPr>
            <a:r>
              <a:rPr lang="en-US" sz="2000" dirty="0">
                <a:latin typeface="Arial" panose="020B0604020202020204" pitchFamily="34" charset="0"/>
                <a:cs typeface="Arial" panose="020B0604020202020204" pitchFamily="34" charset="0"/>
              </a:rPr>
              <a:t>Publications are not considered public records per state statutes and therefore are not scheduled</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However, they are collected and preserved through the Wisconsin Document Depository Program. The program, managed by the Department of Public Instruction, collects, catalogs, and distributes paper and electronic government publications</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521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938" y="391031"/>
            <a:ext cx="8648700" cy="533400"/>
          </a:xfrm>
        </p:spPr>
        <p:txBody>
          <a:bodyPr anchor="t">
            <a:noAutofit/>
          </a:bodyPr>
          <a:lstStyle/>
          <a:p>
            <a:pPr algn="l"/>
            <a:r>
              <a:rPr lang="en-US" sz="2800" b="1" dirty="0">
                <a:cs typeface="Arial" panose="020B0604020202020204" pitchFamily="34" charset="0"/>
              </a:rPr>
              <a:t>How Do Government Units Manage Public Records?</a:t>
            </a:r>
          </a:p>
        </p:txBody>
      </p:sp>
      <p:sp>
        <p:nvSpPr>
          <p:cNvPr id="4" name="Slide Number Placeholder 3"/>
          <p:cNvSpPr>
            <a:spLocks noGrp="1"/>
          </p:cNvSpPr>
          <p:nvPr>
            <p:ph type="sldNum" sz="quarter" idx="12"/>
          </p:nvPr>
        </p:nvSpPr>
        <p:spPr/>
        <p:txBody>
          <a:bodyPr/>
          <a:lstStyle/>
          <a:p>
            <a:fld id="{101F7BB0-A1BA-44E8-A7E4-3FFFB7607290}" type="slidenum">
              <a:rPr lang="en-US" smtClean="0"/>
              <a:pPr/>
              <a:t>24</a:t>
            </a:fld>
            <a:endParaRPr lang="en-US"/>
          </a:p>
        </p:txBody>
      </p:sp>
      <p:sp>
        <p:nvSpPr>
          <p:cNvPr id="3" name="Content Placeholder 2"/>
          <p:cNvSpPr>
            <a:spLocks noGrp="1"/>
          </p:cNvSpPr>
          <p:nvPr>
            <p:ph sz="quarter" idx="1"/>
          </p:nvPr>
        </p:nvSpPr>
        <p:spPr>
          <a:xfrm>
            <a:off x="780669" y="1670927"/>
            <a:ext cx="7582662" cy="4783216"/>
          </a:xfrm>
        </p:spPr>
        <p:txBody>
          <a:bodyPr>
            <a:normAutofit fontScale="92500" lnSpcReduction="20000"/>
          </a:bodyPr>
          <a:lstStyle/>
          <a:p>
            <a:pPr marL="0" indent="0">
              <a:buNone/>
            </a:pPr>
            <a:r>
              <a:rPr lang="en-US" sz="2000" dirty="0">
                <a:latin typeface="Arial" panose="020B0604020202020204" pitchFamily="34" charset="0"/>
                <a:cs typeface="Arial" panose="020B0604020202020204" pitchFamily="34" charset="0"/>
              </a:rPr>
              <a:t>Policies</a:t>
            </a:r>
          </a:p>
          <a:p>
            <a:pPr marL="0" indent="0">
              <a:buNone/>
            </a:pPr>
            <a:endParaRPr lang="en-US" sz="13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Government units create (and the PRB approves) RDAs</a:t>
            </a:r>
          </a:p>
          <a:p>
            <a:pPr marL="0" indent="0">
              <a:buNone/>
            </a:pPr>
            <a:endParaRPr lang="en-US" sz="13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Committees are charged by the PRB to develop General 	Records Schedules (GRSs) which address records common 	to governmental units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Records Designations</a:t>
            </a:r>
          </a:p>
          <a:p>
            <a:pPr marL="0" indent="0">
              <a:buNone/>
            </a:pPr>
            <a:endParaRPr lang="en-US" sz="13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Wis. Stat. §15.04(j): Specifies each agency will appoint a 	Records Officer who coordinates records management</a:t>
            </a:r>
          </a:p>
          <a:p>
            <a:pPr marL="0" indent="0">
              <a:buNone/>
            </a:pPr>
            <a:endParaRPr lang="en-US" sz="13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Wis. Stat. § 19.32(1): Defines authority as it pertains to the 	custody of records</a:t>
            </a:r>
          </a:p>
          <a:p>
            <a:pPr marL="0" indent="0">
              <a:buNone/>
            </a:pPr>
            <a:endParaRPr lang="en-US" sz="13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Wis. Stat. § 19.33: Delineates who is the legal custodian of 	a record</a:t>
            </a:r>
          </a:p>
        </p:txBody>
      </p:sp>
    </p:spTree>
    <p:extLst>
      <p:ext uri="{BB962C8B-B14F-4D97-AF65-F5344CB8AC3E}">
        <p14:creationId xmlns:p14="http://schemas.microsoft.com/office/powerpoint/2010/main" val="2901535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238" y="385350"/>
            <a:ext cx="8420100" cy="533400"/>
          </a:xfrm>
        </p:spPr>
        <p:txBody>
          <a:bodyPr anchor="t">
            <a:noAutofit/>
          </a:bodyPr>
          <a:lstStyle/>
          <a:p>
            <a:pPr algn="l"/>
            <a:r>
              <a:rPr lang="en-US" sz="2700" b="1" dirty="0">
                <a:cs typeface="Arial" panose="020B0604020202020204" pitchFamily="34" charset="0"/>
              </a:rPr>
              <a:t>How Do Government Units Manage Public Records?</a:t>
            </a:r>
          </a:p>
        </p:txBody>
      </p:sp>
      <p:sp>
        <p:nvSpPr>
          <p:cNvPr id="4" name="Slide Number Placeholder 3"/>
          <p:cNvSpPr>
            <a:spLocks noGrp="1"/>
          </p:cNvSpPr>
          <p:nvPr>
            <p:ph type="sldNum" sz="quarter" idx="12"/>
          </p:nvPr>
        </p:nvSpPr>
        <p:spPr/>
        <p:txBody>
          <a:bodyPr/>
          <a:lstStyle/>
          <a:p>
            <a:fld id="{101F7BB0-A1BA-44E8-A7E4-3FFFB7607290}" type="slidenum">
              <a:rPr lang="en-US" smtClean="0"/>
              <a:pPr/>
              <a:t>25</a:t>
            </a:fld>
            <a:endParaRPr lang="en-US"/>
          </a:p>
        </p:txBody>
      </p:sp>
      <p:sp>
        <p:nvSpPr>
          <p:cNvPr id="3" name="Content Placeholder 2"/>
          <p:cNvSpPr>
            <a:spLocks noGrp="1"/>
          </p:cNvSpPr>
          <p:nvPr>
            <p:ph sz="quarter" idx="1"/>
          </p:nvPr>
        </p:nvSpPr>
        <p:spPr>
          <a:xfrm>
            <a:off x="780669" y="1905000"/>
            <a:ext cx="7582662" cy="4267200"/>
          </a:xfrm>
        </p:spPr>
        <p:txBody>
          <a:bodyPr>
            <a:normAutofit/>
          </a:bodyPr>
          <a:lstStyle/>
          <a:p>
            <a:pPr marL="0" indent="0">
              <a:buNone/>
            </a:pPr>
            <a:r>
              <a:rPr lang="en-US" sz="2000" dirty="0">
                <a:latin typeface="Arial" panose="020B0604020202020204" pitchFamily="34" charset="0"/>
                <a:cs typeface="Arial" panose="020B0604020202020204" pitchFamily="34" charset="0"/>
              </a:rPr>
              <a:t>State Records Center</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The State Records Center (SRC) stores public records 	for agencies and facilitates the disposal of public records 	per approved schedule(s)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Wisconsin Historical Society</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The Wisconsin Historical Society (WHS), as the State 	Archives, is charged with the permanent preservation of 	select government records. WHS public records staff is 	available to consult with agencies on records issues</a:t>
            </a:r>
          </a:p>
        </p:txBody>
      </p:sp>
      <p:sp>
        <p:nvSpPr>
          <p:cNvPr id="6" name="TextBox 5">
            <a:extLst>
              <a:ext uri="{FF2B5EF4-FFF2-40B4-BE49-F238E27FC236}">
                <a16:creationId xmlns:a16="http://schemas.microsoft.com/office/drawing/2014/main" id="{353ECB6F-F6B3-42B7-9B4A-50BD757B6373}"/>
              </a:ext>
            </a:extLst>
          </p:cNvPr>
          <p:cNvSpPr txBox="1"/>
          <p:nvPr/>
        </p:nvSpPr>
        <p:spPr>
          <a:xfrm>
            <a:off x="533400" y="1410094"/>
            <a:ext cx="16764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Continued …</a:t>
            </a:r>
          </a:p>
        </p:txBody>
      </p:sp>
    </p:spTree>
    <p:extLst>
      <p:ext uri="{BB962C8B-B14F-4D97-AF65-F5344CB8AC3E}">
        <p14:creationId xmlns:p14="http://schemas.microsoft.com/office/powerpoint/2010/main" val="2464845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188" y="365125"/>
            <a:ext cx="7451623" cy="609600"/>
          </a:xfrm>
        </p:spPr>
        <p:txBody>
          <a:bodyPr anchor="t">
            <a:normAutofit/>
          </a:bodyPr>
          <a:lstStyle/>
          <a:p>
            <a:pPr algn="l"/>
            <a:r>
              <a:rPr lang="en-US" sz="2800" b="1" dirty="0"/>
              <a:t>What Is A Retention / Disposition Schedule?</a:t>
            </a:r>
          </a:p>
        </p:txBody>
      </p:sp>
      <p:sp>
        <p:nvSpPr>
          <p:cNvPr id="4" name="Slide Number Placeholder 3"/>
          <p:cNvSpPr>
            <a:spLocks noGrp="1"/>
          </p:cNvSpPr>
          <p:nvPr>
            <p:ph type="sldNum" sz="quarter" idx="12"/>
          </p:nvPr>
        </p:nvSpPr>
        <p:spPr/>
        <p:txBody>
          <a:bodyPr/>
          <a:lstStyle/>
          <a:p>
            <a:fld id="{101F7BB0-A1BA-44E8-A7E4-3FFFB7607290}" type="slidenum">
              <a:rPr lang="en-US" smtClean="0"/>
              <a:pPr/>
              <a:t>26</a:t>
            </a:fld>
            <a:endParaRPr lang="en-US"/>
          </a:p>
        </p:txBody>
      </p:sp>
      <p:sp>
        <p:nvSpPr>
          <p:cNvPr id="3" name="Content Placeholder 2"/>
          <p:cNvSpPr>
            <a:spLocks noGrp="1"/>
          </p:cNvSpPr>
          <p:nvPr>
            <p:ph sz="quarter" idx="1"/>
          </p:nvPr>
        </p:nvSpPr>
        <p:spPr>
          <a:xfrm>
            <a:off x="1047749" y="1905000"/>
            <a:ext cx="7048500" cy="4191000"/>
          </a:xfrm>
        </p:spPr>
        <p:txBody>
          <a:bodyPr>
            <a:normAutofit/>
          </a:bodyPr>
          <a:lstStyle/>
          <a:p>
            <a:pPr marL="0" indent="0">
              <a:buNone/>
            </a:pPr>
            <a:r>
              <a:rPr lang="en-US" sz="2000" dirty="0">
                <a:latin typeface="Arial" panose="020B0604020202020204" pitchFamily="34" charset="0"/>
                <a:cs typeface="Arial" panose="020B0604020202020204" pitchFamily="34" charset="0"/>
              </a:rPr>
              <a:t>Records Disposition Authorizations (RDAs):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Mandate how long public records are kept (retention)</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Group and describe related public records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Mandate what happens to public records at the end 	of that time period (disposition)</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Are promulgated as policy via a General Records 	Schedule (GRS) or agency specific RDA</a:t>
            </a:r>
          </a:p>
          <a:p>
            <a:pPr marL="0" indent="0">
              <a:buNone/>
            </a:pPr>
            <a:endParaRPr lang="en-US" dirty="0"/>
          </a:p>
        </p:txBody>
      </p:sp>
    </p:spTree>
    <p:extLst>
      <p:ext uri="{BB962C8B-B14F-4D97-AF65-F5344CB8AC3E}">
        <p14:creationId xmlns:p14="http://schemas.microsoft.com/office/powerpoint/2010/main" val="2929166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188" y="426720"/>
            <a:ext cx="5410200" cy="533400"/>
          </a:xfrm>
        </p:spPr>
        <p:txBody>
          <a:bodyPr anchor="t">
            <a:normAutofit fontScale="90000"/>
          </a:bodyPr>
          <a:lstStyle/>
          <a:p>
            <a:pPr algn="l"/>
            <a:r>
              <a:rPr lang="en-US" sz="2800" b="1" dirty="0"/>
              <a:t>Records Disposition Authorizations</a:t>
            </a:r>
          </a:p>
        </p:txBody>
      </p:sp>
      <p:sp>
        <p:nvSpPr>
          <p:cNvPr id="4" name="Slide Number Placeholder 3"/>
          <p:cNvSpPr>
            <a:spLocks noGrp="1"/>
          </p:cNvSpPr>
          <p:nvPr>
            <p:ph type="sldNum" sz="quarter" idx="12"/>
          </p:nvPr>
        </p:nvSpPr>
        <p:spPr/>
        <p:txBody>
          <a:bodyPr/>
          <a:lstStyle/>
          <a:p>
            <a:fld id="{101F7BB0-A1BA-44E8-A7E4-3FFFB7607290}" type="slidenum">
              <a:rPr lang="en-US" smtClean="0"/>
              <a:pPr/>
              <a:t>27</a:t>
            </a:fld>
            <a:endParaRPr lang="en-US"/>
          </a:p>
        </p:txBody>
      </p:sp>
      <p:sp>
        <p:nvSpPr>
          <p:cNvPr id="3" name="Content Placeholder 2"/>
          <p:cNvSpPr>
            <a:spLocks noGrp="1"/>
          </p:cNvSpPr>
          <p:nvPr>
            <p:ph sz="quarter" idx="1"/>
          </p:nvPr>
        </p:nvSpPr>
        <p:spPr>
          <a:xfrm>
            <a:off x="1275588" y="2209800"/>
            <a:ext cx="6629400" cy="3063874"/>
          </a:xfrm>
        </p:spPr>
        <p:txBody>
          <a:bodyPr>
            <a:normAutofit/>
          </a:bodyPr>
          <a:lstStyle/>
          <a:p>
            <a:pPr marL="0" indent="0" eaLnBrk="0" fontAlgn="base" hangingPunct="0">
              <a:buNone/>
            </a:pPr>
            <a:r>
              <a:rPr lang="en-US" sz="2000" dirty="0">
                <a:latin typeface="Arial" panose="020B0604020202020204" pitchFamily="34" charset="0"/>
                <a:cs typeface="Arial" panose="020B0604020202020204" pitchFamily="34" charset="0"/>
              </a:rPr>
              <a:t>Valid for ten years </a:t>
            </a:r>
          </a:p>
          <a:p>
            <a:pPr marL="0" indent="0" eaLnBrk="0" fontAlgn="base" hangingPunct="0">
              <a:buNone/>
            </a:pPr>
            <a:endParaRPr lang="en-US" sz="1400" dirty="0">
              <a:latin typeface="Arial" panose="020B0604020202020204" pitchFamily="34" charset="0"/>
              <a:cs typeface="Arial" panose="020B0604020202020204" pitchFamily="34" charset="0"/>
            </a:endParaRPr>
          </a:p>
          <a:p>
            <a:pPr marL="0" indent="0" eaLnBrk="0" fontAlgn="base" hangingPunct="0">
              <a:buNone/>
            </a:pPr>
            <a:r>
              <a:rPr lang="en-US" sz="2000" dirty="0">
                <a:latin typeface="Arial" panose="020B0604020202020204" pitchFamily="34" charset="0"/>
                <a:cs typeface="Arial" panose="020B0604020202020204" pitchFamily="34" charset="0"/>
              </a:rPr>
              <a:t>Updated, amended and revised as needed</a:t>
            </a:r>
          </a:p>
          <a:p>
            <a:pPr marL="0" indent="0" eaLnBrk="0" fontAlgn="base" hangingPunct="0">
              <a:buNone/>
            </a:pPr>
            <a:endParaRPr lang="en-US" sz="1200" dirty="0">
              <a:latin typeface="Arial" panose="020B0604020202020204" pitchFamily="34" charset="0"/>
              <a:cs typeface="Arial" panose="020B0604020202020204" pitchFamily="34" charset="0"/>
            </a:endParaRPr>
          </a:p>
          <a:p>
            <a:pPr marL="0" indent="0" eaLnBrk="0" fontAlgn="base" hangingPunct="0">
              <a:buNone/>
            </a:pPr>
            <a:r>
              <a:rPr lang="en-US" sz="2000" dirty="0">
                <a:latin typeface="Arial" panose="020B0604020202020204" pitchFamily="34" charset="0"/>
                <a:cs typeface="Arial" panose="020B0604020202020204" pitchFamily="34" charset="0"/>
              </a:rPr>
              <a:t>Changes are approved by the Public Records Board </a:t>
            </a:r>
          </a:p>
          <a:p>
            <a:pPr marL="0" indent="0" eaLnBrk="0" fontAlgn="base" hangingPunct="0">
              <a:buNone/>
            </a:pPr>
            <a:endParaRPr lang="en-US" sz="1200" dirty="0">
              <a:latin typeface="Arial" panose="020B0604020202020204" pitchFamily="34" charset="0"/>
              <a:cs typeface="Arial" panose="020B0604020202020204" pitchFamily="34" charset="0"/>
            </a:endParaRPr>
          </a:p>
          <a:p>
            <a:pPr marL="0" indent="0" eaLnBrk="0" fontAlgn="base" hangingPunct="0">
              <a:buNone/>
            </a:pPr>
            <a:r>
              <a:rPr lang="en-US" sz="2000" dirty="0">
                <a:latin typeface="Arial" panose="020B0604020202020204" pitchFamily="34" charset="0"/>
                <a:cs typeface="Arial" panose="020B0604020202020204" pitchFamily="34" charset="0"/>
              </a:rPr>
              <a:t>RDAs may be extended beyond their sunset day for an additional 18 months in accordance with PRB Extension policy (approved May 2010)</a:t>
            </a:r>
          </a:p>
        </p:txBody>
      </p:sp>
    </p:spTree>
    <p:extLst>
      <p:ext uri="{BB962C8B-B14F-4D97-AF65-F5344CB8AC3E}">
        <p14:creationId xmlns:p14="http://schemas.microsoft.com/office/powerpoint/2010/main" val="4257862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738" y="324288"/>
            <a:ext cx="4991100" cy="479425"/>
          </a:xfrm>
        </p:spPr>
        <p:txBody>
          <a:bodyPr anchor="t">
            <a:normAutofit fontScale="90000"/>
          </a:bodyPr>
          <a:lstStyle/>
          <a:p>
            <a:pPr algn="l"/>
            <a:r>
              <a:rPr lang="en-US" sz="2800" b="1" dirty="0"/>
              <a:t>PRB General Records Schedules</a:t>
            </a:r>
          </a:p>
        </p:txBody>
      </p:sp>
      <p:sp>
        <p:nvSpPr>
          <p:cNvPr id="4" name="Slide Number Placeholder 3"/>
          <p:cNvSpPr>
            <a:spLocks noGrp="1"/>
          </p:cNvSpPr>
          <p:nvPr>
            <p:ph type="sldNum" sz="quarter" idx="12"/>
          </p:nvPr>
        </p:nvSpPr>
        <p:spPr/>
        <p:txBody>
          <a:bodyPr/>
          <a:lstStyle/>
          <a:p>
            <a:fld id="{101F7BB0-A1BA-44E8-A7E4-3FFFB7607290}" type="slidenum">
              <a:rPr lang="en-US" smtClean="0"/>
              <a:pPr/>
              <a:t>28</a:t>
            </a:fld>
            <a:endParaRPr lang="en-US"/>
          </a:p>
        </p:txBody>
      </p:sp>
      <p:sp>
        <p:nvSpPr>
          <p:cNvPr id="3" name="Content Placeholder 2"/>
          <p:cNvSpPr>
            <a:spLocks noGrp="1"/>
          </p:cNvSpPr>
          <p:nvPr>
            <p:ph sz="quarter" idx="1"/>
          </p:nvPr>
        </p:nvSpPr>
        <p:spPr>
          <a:xfrm>
            <a:off x="1904238" y="1643721"/>
            <a:ext cx="5372100" cy="4787053"/>
          </a:xfrm>
        </p:spPr>
        <p:txBody>
          <a:bodyPr>
            <a:noAutofit/>
          </a:bodyPr>
          <a:lstStyle/>
          <a:p>
            <a:pPr marL="0" indent="0" eaLnBrk="0" fontAlgn="base" hangingPunct="0">
              <a:buNone/>
            </a:pPr>
            <a:r>
              <a:rPr lang="en-US" sz="1800" dirty="0">
                <a:latin typeface="Arial" panose="020B0604020202020204" pitchFamily="34" charset="0"/>
                <a:cs typeface="Arial" panose="020B0604020202020204" pitchFamily="34" charset="0"/>
              </a:rPr>
              <a:t>Administrative Related Records </a:t>
            </a:r>
          </a:p>
          <a:p>
            <a:pPr marL="0" indent="0" eaLnBrk="0" fontAlgn="base" hangingPunct="0">
              <a:buNone/>
            </a:pPr>
            <a:r>
              <a:rPr lang="en-US" sz="1800" dirty="0">
                <a:latin typeface="Arial" panose="020B0604020202020204" pitchFamily="34" charset="0"/>
                <a:cs typeface="Arial" panose="020B0604020202020204" pitchFamily="34" charset="0"/>
              </a:rPr>
              <a:t>Budget and Related Records</a:t>
            </a:r>
          </a:p>
          <a:p>
            <a:pPr marL="0" indent="0" eaLnBrk="0" fontAlgn="base" hangingPunct="0">
              <a:buNone/>
            </a:pPr>
            <a:r>
              <a:rPr lang="en-US" sz="1800" dirty="0">
                <a:latin typeface="Arial" panose="020B0604020202020204" pitchFamily="34" charset="0"/>
                <a:cs typeface="Arial" panose="020B0604020202020204" pitchFamily="34" charset="0"/>
              </a:rPr>
              <a:t>County Records</a:t>
            </a:r>
          </a:p>
          <a:p>
            <a:pPr marL="0" indent="0" eaLnBrk="0" fontAlgn="base" hangingPunct="0">
              <a:buNone/>
            </a:pPr>
            <a:r>
              <a:rPr lang="en-US" sz="1800" dirty="0">
                <a:latin typeface="Arial" panose="020B0604020202020204" pitchFamily="34" charset="0"/>
                <a:cs typeface="Arial" panose="020B0604020202020204" pitchFamily="34" charset="0"/>
              </a:rPr>
              <a:t>Facilities Management and Related Records</a:t>
            </a:r>
          </a:p>
          <a:p>
            <a:pPr marL="0" indent="0" eaLnBrk="0" fontAlgn="base" hangingPunct="0">
              <a:buNone/>
            </a:pPr>
            <a:r>
              <a:rPr lang="en-US" sz="1800" dirty="0">
                <a:latin typeface="Arial" panose="020B0604020202020204" pitchFamily="34" charset="0"/>
                <a:cs typeface="Arial" panose="020B0604020202020204" pitchFamily="34" charset="0"/>
              </a:rPr>
              <a:t>Fiscal and Accounting Related Records</a:t>
            </a:r>
          </a:p>
          <a:p>
            <a:pPr marL="0" indent="0" eaLnBrk="0" fontAlgn="base" hangingPunct="0">
              <a:buNone/>
            </a:pPr>
            <a:r>
              <a:rPr lang="en-US" sz="1800" dirty="0">
                <a:latin typeface="Arial" panose="020B0604020202020204" pitchFamily="34" charset="0"/>
                <a:cs typeface="Arial" panose="020B0604020202020204" pitchFamily="34" charset="0"/>
              </a:rPr>
              <a:t>Fleet and Aircraft Management Related Records</a:t>
            </a:r>
          </a:p>
          <a:p>
            <a:pPr marL="0" indent="0" eaLnBrk="0" fontAlgn="base" hangingPunct="0">
              <a:buNone/>
            </a:pPr>
            <a:r>
              <a:rPr lang="en-US" sz="1800" dirty="0">
                <a:latin typeface="Arial" panose="020B0604020202020204" pitchFamily="34" charset="0"/>
                <a:cs typeface="Arial" panose="020B0604020202020204" pitchFamily="34" charset="0"/>
              </a:rPr>
              <a:t>Human Resources and Related Records</a:t>
            </a:r>
          </a:p>
          <a:p>
            <a:pPr marL="0" indent="0" eaLnBrk="0" fontAlgn="base" hangingPunct="0">
              <a:buNone/>
            </a:pPr>
            <a:r>
              <a:rPr lang="en-US" sz="1800" dirty="0">
                <a:latin typeface="Arial" panose="020B0604020202020204" pitchFamily="34" charset="0"/>
                <a:cs typeface="Arial" panose="020B0604020202020204" pitchFamily="34" charset="0"/>
              </a:rPr>
              <a:t>Information Technology and Related Records</a:t>
            </a:r>
          </a:p>
          <a:p>
            <a:pPr marL="0" indent="0" eaLnBrk="0" fontAlgn="base" hangingPunct="0">
              <a:buNone/>
            </a:pPr>
            <a:r>
              <a:rPr lang="en-US" sz="1800" dirty="0">
                <a:latin typeface="Arial" panose="020B0604020202020204" pitchFamily="34" charset="0"/>
                <a:cs typeface="Arial" panose="020B0604020202020204" pitchFamily="34" charset="0"/>
              </a:rPr>
              <a:t>Municipal Records</a:t>
            </a:r>
          </a:p>
          <a:p>
            <a:pPr marL="0" indent="0" eaLnBrk="0" fontAlgn="base" hangingPunct="0">
              <a:buNone/>
            </a:pPr>
            <a:r>
              <a:rPr lang="en-US" sz="1800" dirty="0">
                <a:latin typeface="Arial" panose="020B0604020202020204" pitchFamily="34" charset="0"/>
                <a:cs typeface="Arial" panose="020B0604020202020204" pitchFamily="34" charset="0"/>
              </a:rPr>
              <a:t>Payroll and Related Records</a:t>
            </a:r>
          </a:p>
          <a:p>
            <a:pPr marL="0" indent="0" eaLnBrk="0" fontAlgn="base" hangingPunct="0">
              <a:buNone/>
            </a:pPr>
            <a:r>
              <a:rPr lang="en-US" sz="1800" dirty="0">
                <a:latin typeface="Arial" panose="020B0604020202020204" pitchFamily="34" charset="0"/>
                <a:cs typeface="Arial" panose="020B0604020202020204" pitchFamily="34" charset="0"/>
              </a:rPr>
              <a:t>Public Library and Public Library Systems</a:t>
            </a:r>
          </a:p>
          <a:p>
            <a:pPr marL="0" indent="0" eaLnBrk="0" fontAlgn="base" hangingPunct="0">
              <a:buNone/>
            </a:pPr>
            <a:r>
              <a:rPr lang="en-US" sz="1800" dirty="0">
                <a:latin typeface="Arial" panose="020B0604020202020204" pitchFamily="34" charset="0"/>
                <a:cs typeface="Arial" panose="020B0604020202020204" pitchFamily="34" charset="0"/>
              </a:rPr>
              <a:t>Public School District Records</a:t>
            </a:r>
          </a:p>
          <a:p>
            <a:pPr marL="0" indent="0" eaLnBrk="0" fontAlgn="base" hangingPunct="0">
              <a:buNone/>
            </a:pPr>
            <a:r>
              <a:rPr lang="en-US" sz="1800" dirty="0">
                <a:latin typeface="Arial" panose="020B0604020202020204" pitchFamily="34" charset="0"/>
                <a:cs typeface="Arial" panose="020B0604020202020204" pitchFamily="34" charset="0"/>
              </a:rPr>
              <a:t>Purchasing and Procurement and Related Records</a:t>
            </a:r>
          </a:p>
          <a:p>
            <a:pPr marL="0" indent="0" eaLnBrk="0" fontAlgn="base" hangingPunct="0">
              <a:buNone/>
            </a:pPr>
            <a:r>
              <a:rPr lang="en-US" sz="1800" dirty="0">
                <a:latin typeface="Arial" panose="020B0604020202020204" pitchFamily="34" charset="0"/>
                <a:cs typeface="Arial" panose="020B0604020202020204" pitchFamily="34" charset="0"/>
              </a:rPr>
              <a:t>Risk Management and Related Records</a:t>
            </a:r>
          </a:p>
          <a:p>
            <a:pPr marL="0" indent="0" eaLnBrk="0" fontAlgn="base" hangingPunc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8968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8621"/>
            <a:ext cx="5658612" cy="533400"/>
          </a:xfrm>
        </p:spPr>
        <p:txBody>
          <a:bodyPr anchor="t">
            <a:normAutofit fontScale="90000"/>
          </a:bodyPr>
          <a:lstStyle/>
          <a:p>
            <a:pPr algn="l"/>
            <a:r>
              <a:rPr lang="en-US" sz="2800" b="1" dirty="0"/>
              <a:t>Example: General Records Schedule</a:t>
            </a:r>
          </a:p>
        </p:txBody>
      </p:sp>
      <p:sp>
        <p:nvSpPr>
          <p:cNvPr id="4" name="Slide Number Placeholder 3"/>
          <p:cNvSpPr>
            <a:spLocks noGrp="1"/>
          </p:cNvSpPr>
          <p:nvPr>
            <p:ph type="sldNum" sz="quarter" idx="12"/>
          </p:nvPr>
        </p:nvSpPr>
        <p:spPr/>
        <p:txBody>
          <a:bodyPr/>
          <a:lstStyle/>
          <a:p>
            <a:fld id="{101F7BB0-A1BA-44E8-A7E4-3FFFB7607290}" type="slidenum">
              <a:rPr lang="en-US" smtClean="0"/>
              <a:pPr/>
              <a:t>29</a:t>
            </a:fld>
            <a:endParaRPr lang="en-US"/>
          </a:p>
        </p:txBody>
      </p:sp>
      <p:sp>
        <p:nvSpPr>
          <p:cNvPr id="3" name="Content Placeholder 2"/>
          <p:cNvSpPr>
            <a:spLocks noGrp="1"/>
          </p:cNvSpPr>
          <p:nvPr>
            <p:ph sz="quarter" idx="1"/>
          </p:nvPr>
        </p:nvSpPr>
        <p:spPr>
          <a:xfrm>
            <a:off x="1379982" y="2060999"/>
            <a:ext cx="6420612" cy="441325"/>
          </a:xfrm>
        </p:spPr>
        <p:txBody>
          <a:bodyPr>
            <a:normAutofit/>
          </a:bodyPr>
          <a:lstStyle/>
          <a:p>
            <a:pPr marL="0" indent="0" eaLnBrk="0" fontAlgn="base" hangingPunct="0">
              <a:buNone/>
            </a:pPr>
            <a:r>
              <a:rPr lang="en-US" sz="2000" dirty="0">
                <a:latin typeface="Arial" panose="020B0604020202020204" pitchFamily="34" charset="0"/>
                <a:cs typeface="Arial" panose="020B0604020202020204" pitchFamily="34" charset="0"/>
              </a:rPr>
              <a:t>Facilities Management and Related Records Schedule</a:t>
            </a:r>
          </a:p>
        </p:txBody>
      </p:sp>
      <p:pic>
        <p:nvPicPr>
          <p:cNvPr id="6" name="Picture 5">
            <a:extLst>
              <a:ext uri="{FF2B5EF4-FFF2-40B4-BE49-F238E27FC236}">
                <a16:creationId xmlns:a16="http://schemas.microsoft.com/office/drawing/2014/main" id="{369A9BC3-F5A6-4982-BF17-01C90E8E204B}"/>
              </a:ext>
            </a:extLst>
          </p:cNvPr>
          <p:cNvPicPr>
            <a:picLocks noChangeAspect="1"/>
          </p:cNvPicPr>
          <p:nvPr/>
        </p:nvPicPr>
        <p:blipFill>
          <a:blip r:embed="rId2"/>
          <a:stretch>
            <a:fillRect/>
          </a:stretch>
        </p:blipFill>
        <p:spPr>
          <a:xfrm>
            <a:off x="514759" y="3048000"/>
            <a:ext cx="8151058" cy="2962913"/>
          </a:xfrm>
          <a:prstGeom prst="rect">
            <a:avLst/>
          </a:prstGeom>
        </p:spPr>
      </p:pic>
    </p:spTree>
    <p:extLst>
      <p:ext uri="{BB962C8B-B14F-4D97-AF65-F5344CB8AC3E}">
        <p14:creationId xmlns:p14="http://schemas.microsoft.com/office/powerpoint/2010/main" val="296909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063" y="388189"/>
            <a:ext cx="5886450" cy="507710"/>
          </a:xfrm>
        </p:spPr>
        <p:txBody>
          <a:bodyPr anchor="t">
            <a:noAutofit/>
          </a:bodyPr>
          <a:lstStyle/>
          <a:p>
            <a:pPr algn="l"/>
            <a:r>
              <a:rPr lang="en-US" sz="2800" b="1" dirty="0"/>
              <a:t>Why Public Records Management?</a:t>
            </a:r>
          </a:p>
        </p:txBody>
      </p:sp>
      <p:sp>
        <p:nvSpPr>
          <p:cNvPr id="4" name="Slide Number Placeholder 3"/>
          <p:cNvSpPr>
            <a:spLocks noGrp="1"/>
          </p:cNvSpPr>
          <p:nvPr>
            <p:ph type="sldNum" sz="quarter" idx="12"/>
          </p:nvPr>
        </p:nvSpPr>
        <p:spPr/>
        <p:txBody>
          <a:bodyPr/>
          <a:lstStyle/>
          <a:p>
            <a:fld id="{101F7BB0-A1BA-44E8-A7E4-3FFFB7607290}" type="slidenum">
              <a:rPr lang="en-US" smtClean="0"/>
              <a:pPr/>
              <a:t>3</a:t>
            </a:fld>
            <a:endParaRPr lang="en-US"/>
          </a:p>
        </p:txBody>
      </p:sp>
      <p:sp>
        <p:nvSpPr>
          <p:cNvPr id="3" name="Content Placeholder 2"/>
          <p:cNvSpPr>
            <a:spLocks noGrp="1"/>
          </p:cNvSpPr>
          <p:nvPr>
            <p:ph sz="quarter" idx="1"/>
          </p:nvPr>
        </p:nvSpPr>
        <p:spPr>
          <a:xfrm>
            <a:off x="685800" y="1887251"/>
            <a:ext cx="6629400" cy="4074850"/>
          </a:xfrm>
        </p:spPr>
        <p:txBody>
          <a:bodyPr>
            <a:noAutofit/>
          </a:bodyPr>
          <a:lstStyle/>
          <a:p>
            <a:pPr marL="0" indent="0">
              <a:buNone/>
            </a:pPr>
            <a:r>
              <a:rPr lang="en-US" sz="2000" dirty="0">
                <a:latin typeface="Arial" panose="020B0604020202020204" pitchFamily="34" charset="0"/>
                <a:cs typeface="Arial" panose="020B0604020202020204" pitchFamily="34" charset="0"/>
              </a:rPr>
              <a:t>Compliance with applicable legal requirements</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Promotes transparency in government</a:t>
            </a:r>
          </a:p>
          <a:p>
            <a:pPr marL="0" indent="0">
              <a:buNone/>
            </a:pPr>
            <a:endParaRPr lang="en-US" sz="1200" dirty="0">
              <a:latin typeface="Arial" panose="020B0604020202020204" pitchFamily="34" charset="0"/>
              <a:cs typeface="Arial" panose="020B0604020202020204" pitchFamily="34" charset="0"/>
            </a:endParaRPr>
          </a:p>
          <a:p>
            <a:pPr marL="0" lvl="0" indent="0">
              <a:buNone/>
            </a:pPr>
            <a:r>
              <a:rPr lang="en-US" sz="2000" dirty="0">
                <a:latin typeface="Arial" panose="020B0604020202020204" pitchFamily="34" charset="0"/>
                <a:cs typeface="Arial" panose="020B0604020202020204" pitchFamily="34" charset="0"/>
              </a:rPr>
              <a:t>Documents governmental activities</a:t>
            </a:r>
          </a:p>
          <a:p>
            <a:pPr marL="0" lvl="0" indent="0">
              <a:buNone/>
            </a:pPr>
            <a:endParaRPr lang="en-US" sz="1200" dirty="0">
              <a:latin typeface="Arial" panose="020B0604020202020204" pitchFamily="34" charset="0"/>
              <a:cs typeface="Arial" panose="020B0604020202020204" pitchFamily="34" charset="0"/>
            </a:endParaRPr>
          </a:p>
          <a:p>
            <a:pPr marL="0" lvl="0" indent="0">
              <a:buNone/>
            </a:pPr>
            <a:r>
              <a:rPr lang="en-US" sz="2000" dirty="0">
                <a:latin typeface="Arial" panose="020B0604020202020204" pitchFamily="34" charset="0"/>
                <a:cs typeface="Arial" panose="020B0604020202020204" pitchFamily="34" charset="0"/>
              </a:rPr>
              <a:t>Minimizes litigation risk</a:t>
            </a:r>
          </a:p>
          <a:p>
            <a:pPr marL="0" lvl="0" indent="0">
              <a:buNone/>
            </a:pPr>
            <a:endParaRPr lang="en-US" sz="1200" dirty="0">
              <a:latin typeface="Arial" panose="020B0604020202020204" pitchFamily="34" charset="0"/>
              <a:cs typeface="Arial" panose="020B0604020202020204" pitchFamily="34" charset="0"/>
            </a:endParaRPr>
          </a:p>
          <a:p>
            <a:pPr marL="0" lvl="0" indent="0">
              <a:buNone/>
            </a:pPr>
            <a:r>
              <a:rPr lang="en-US" sz="2000" dirty="0">
                <a:latin typeface="Arial" panose="020B0604020202020204" pitchFamily="34" charset="0"/>
                <a:cs typeface="Arial" panose="020B0604020202020204" pitchFamily="34" charset="0"/>
              </a:rPr>
              <a:t>Facilitates decision making</a:t>
            </a:r>
          </a:p>
          <a:p>
            <a:pPr marL="0" lvl="0" indent="0">
              <a:buNone/>
            </a:pPr>
            <a:endParaRPr lang="en-US" sz="1200" dirty="0">
              <a:latin typeface="Arial" panose="020B0604020202020204" pitchFamily="34" charset="0"/>
              <a:cs typeface="Arial" panose="020B0604020202020204" pitchFamily="34" charset="0"/>
            </a:endParaRPr>
          </a:p>
          <a:p>
            <a:pPr marL="0" lvl="0" indent="0">
              <a:buNone/>
            </a:pPr>
            <a:r>
              <a:rPr lang="en-US" sz="2000" dirty="0">
                <a:latin typeface="Arial" panose="020B0604020202020204" pitchFamily="34" charset="0"/>
                <a:cs typeface="Arial" panose="020B0604020202020204" pitchFamily="34" charset="0"/>
              </a:rPr>
              <a:t>Retrieve information faster</a:t>
            </a:r>
          </a:p>
          <a:p>
            <a:pPr marL="0" lvl="0" indent="0">
              <a:buNone/>
            </a:pPr>
            <a:endParaRPr lang="en-US" sz="1200" dirty="0">
              <a:latin typeface="Arial" panose="020B0604020202020204" pitchFamily="34" charset="0"/>
              <a:cs typeface="Arial" panose="020B0604020202020204" pitchFamily="34" charset="0"/>
            </a:endParaRPr>
          </a:p>
          <a:p>
            <a:pPr marL="0" lvl="0" indent="0">
              <a:buNone/>
            </a:pPr>
            <a:r>
              <a:rPr lang="en-US" sz="2000" dirty="0">
                <a:latin typeface="Arial" panose="020B0604020202020204" pitchFamily="34" charset="0"/>
                <a:cs typeface="Arial" panose="020B0604020202020204" pitchFamily="34" charset="0"/>
              </a:rPr>
              <a:t>Promotes best  practices in state agency record keeping </a:t>
            </a:r>
          </a:p>
        </p:txBody>
      </p:sp>
      <p:pic>
        <p:nvPicPr>
          <p:cNvPr id="6" name="Picture 5">
            <a:extLst>
              <a:ext uri="{FF2B5EF4-FFF2-40B4-BE49-F238E27FC236}">
                <a16:creationId xmlns:a16="http://schemas.microsoft.com/office/drawing/2014/main" id="{4F2E56CE-37D6-457C-B084-3ADE4E81DFF5}"/>
              </a:ext>
            </a:extLst>
          </p:cNvPr>
          <p:cNvPicPr>
            <a:picLocks noChangeAspect="1"/>
          </p:cNvPicPr>
          <p:nvPr/>
        </p:nvPicPr>
        <p:blipFill>
          <a:blip r:embed="rId2"/>
          <a:stretch>
            <a:fillRect/>
          </a:stretch>
        </p:blipFill>
        <p:spPr>
          <a:xfrm>
            <a:off x="5486400" y="3010276"/>
            <a:ext cx="3106058" cy="1828800"/>
          </a:xfrm>
          <a:prstGeom prst="rect">
            <a:avLst/>
          </a:prstGeom>
          <a:ln w="28575">
            <a:solidFill>
              <a:schemeClr val="accent3">
                <a:lumMod val="75000"/>
              </a:schemeClr>
            </a:solidFill>
          </a:ln>
        </p:spPr>
      </p:pic>
    </p:spTree>
    <p:extLst>
      <p:ext uri="{BB962C8B-B14F-4D97-AF65-F5344CB8AC3E}">
        <p14:creationId xmlns:p14="http://schemas.microsoft.com/office/powerpoint/2010/main" val="1680269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975" y="3810000"/>
            <a:ext cx="268647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658136" y="304800"/>
            <a:ext cx="1827727" cy="609600"/>
          </a:xfrm>
        </p:spPr>
        <p:txBody>
          <a:bodyPr anchor="t">
            <a:normAutofit/>
          </a:bodyPr>
          <a:lstStyle/>
          <a:p>
            <a:pPr algn="l"/>
            <a:r>
              <a:rPr lang="en-US" sz="2800" b="1" dirty="0"/>
              <a:t>Summary</a:t>
            </a:r>
          </a:p>
        </p:txBody>
      </p:sp>
      <p:sp>
        <p:nvSpPr>
          <p:cNvPr id="4" name="Slide Number Placeholder 3"/>
          <p:cNvSpPr>
            <a:spLocks noGrp="1"/>
          </p:cNvSpPr>
          <p:nvPr>
            <p:ph type="sldNum" sz="quarter" idx="12"/>
          </p:nvPr>
        </p:nvSpPr>
        <p:spPr/>
        <p:txBody>
          <a:bodyPr/>
          <a:lstStyle/>
          <a:p>
            <a:fld id="{101F7BB0-A1BA-44E8-A7E4-3FFFB7607290}" type="slidenum">
              <a:rPr lang="en-US" smtClean="0"/>
              <a:pPr/>
              <a:t>30</a:t>
            </a:fld>
            <a:endParaRPr lang="en-US" dirty="0"/>
          </a:p>
        </p:txBody>
      </p:sp>
      <p:sp>
        <p:nvSpPr>
          <p:cNvPr id="3" name="Content Placeholder 2"/>
          <p:cNvSpPr>
            <a:spLocks noGrp="1"/>
          </p:cNvSpPr>
          <p:nvPr>
            <p:ph sz="quarter" idx="1"/>
          </p:nvPr>
        </p:nvSpPr>
        <p:spPr>
          <a:xfrm>
            <a:off x="1011619" y="1828800"/>
            <a:ext cx="7157337" cy="3733800"/>
          </a:xfrm>
        </p:spPr>
        <p:txBody>
          <a:bodyPr>
            <a:normAutofit/>
          </a:bodyPr>
          <a:lstStyle/>
          <a:p>
            <a:pPr marL="0" indent="0" eaLnBrk="0" fontAlgn="base" hangingPunct="0">
              <a:buNone/>
            </a:pPr>
            <a:r>
              <a:rPr lang="en-US" sz="2000" dirty="0">
                <a:latin typeface="Arial" panose="020B0604020202020204" pitchFamily="34" charset="0"/>
                <a:cs typeface="Arial" panose="020B0604020202020204" pitchFamily="34" charset="0"/>
              </a:rPr>
              <a:t>You represent public records retention law</a:t>
            </a:r>
          </a:p>
          <a:p>
            <a:pPr marL="0" indent="0" eaLnBrk="0" fontAlgn="base" hangingPunct="0">
              <a:buNone/>
            </a:pPr>
            <a:endParaRPr lang="en-US" sz="2000" dirty="0">
              <a:latin typeface="Arial" panose="020B0604020202020204" pitchFamily="34" charset="0"/>
              <a:cs typeface="Arial" panose="020B0604020202020204" pitchFamily="34" charset="0"/>
            </a:endParaRPr>
          </a:p>
          <a:p>
            <a:pPr marL="0" indent="0" eaLnBrk="0" fontAlgn="base" hangingPunct="0">
              <a:buNone/>
            </a:pPr>
            <a:r>
              <a:rPr lang="en-US" sz="2000" dirty="0">
                <a:latin typeface="Arial" panose="020B0604020202020204" pitchFamily="34" charset="0"/>
                <a:cs typeface="Arial" panose="020B0604020202020204" pitchFamily="34" charset="0"/>
              </a:rPr>
              <a:t>You are the face of Wisconsin records management</a:t>
            </a:r>
          </a:p>
          <a:p>
            <a:pPr marL="0" indent="0" eaLnBrk="0" fontAlgn="base" hangingPunct="0">
              <a:buNone/>
            </a:pPr>
            <a:endParaRPr lang="en-US" sz="2000" dirty="0">
              <a:latin typeface="Arial" panose="020B0604020202020204" pitchFamily="34" charset="0"/>
              <a:cs typeface="Arial" panose="020B0604020202020204" pitchFamily="34" charset="0"/>
            </a:endParaRPr>
          </a:p>
          <a:p>
            <a:pPr marL="0" indent="0" eaLnBrk="0" fontAlgn="base" hangingPunct="0">
              <a:buNone/>
            </a:pPr>
            <a:r>
              <a:rPr lang="en-US" sz="2000" dirty="0">
                <a:latin typeface="Arial" panose="020B0604020202020204" pitchFamily="34" charset="0"/>
                <a:cs typeface="Arial" panose="020B0604020202020204" pitchFamily="34" charset="0"/>
              </a:rPr>
              <a:t>Government units depend on you for public record guidelines</a:t>
            </a:r>
          </a:p>
          <a:p>
            <a:pPr marL="0" indent="0" eaLnBrk="0" fontAlgn="base" hangingPunct="0">
              <a:buNone/>
            </a:pPr>
            <a:endParaRPr lang="en-US" sz="2000" dirty="0">
              <a:latin typeface="Arial" panose="020B0604020202020204" pitchFamily="34" charset="0"/>
              <a:cs typeface="Arial" panose="020B0604020202020204" pitchFamily="34" charset="0"/>
            </a:endParaRPr>
          </a:p>
          <a:p>
            <a:pPr marL="0" indent="0" eaLnBrk="0" fontAlgn="base" hangingPunct="0">
              <a:buNone/>
            </a:pPr>
            <a:r>
              <a:rPr lang="en-US" sz="2000" dirty="0">
                <a:latin typeface="Arial" panose="020B0604020202020204" pitchFamily="34" charset="0"/>
                <a:cs typeface="Arial" panose="020B0604020202020204" pitchFamily="34" charset="0"/>
              </a:rPr>
              <a:t>Government units cannot </a:t>
            </a:r>
          </a:p>
          <a:p>
            <a:pPr marL="0" indent="0" eaLnBrk="0" fontAlgn="base" hangingPunct="0">
              <a:buNone/>
            </a:pPr>
            <a:r>
              <a:rPr lang="en-US" sz="2000" dirty="0">
                <a:latin typeface="Arial" panose="020B0604020202020204" pitchFamily="34" charset="0"/>
                <a:cs typeface="Arial" panose="020B0604020202020204" pitchFamily="34" charset="0"/>
              </a:rPr>
              <a:t>    complete their public records </a:t>
            </a:r>
          </a:p>
          <a:p>
            <a:pPr marL="0" indent="0" eaLnBrk="0" fontAlgn="base" hangingPunct="0">
              <a:buNone/>
            </a:pPr>
            <a:r>
              <a:rPr lang="en-US" sz="2000" dirty="0">
                <a:latin typeface="Arial" panose="020B0604020202020204" pitchFamily="34" charset="0"/>
                <a:cs typeface="Arial" panose="020B0604020202020204" pitchFamily="34" charset="0"/>
              </a:rPr>
              <a:t>    responsibilities without your </a:t>
            </a:r>
          </a:p>
          <a:p>
            <a:pPr marL="0" indent="0" eaLnBrk="0" fontAlgn="base" hangingPunct="0">
              <a:buNone/>
            </a:pPr>
            <a:r>
              <a:rPr lang="en-US" sz="2000" dirty="0">
                <a:latin typeface="Arial" panose="020B0604020202020204" pitchFamily="34" charset="0"/>
                <a:cs typeface="Arial" panose="020B0604020202020204" pitchFamily="34" charset="0"/>
              </a:rPr>
              <a:t>    guidance</a:t>
            </a:r>
          </a:p>
        </p:txBody>
      </p:sp>
    </p:spTree>
    <p:extLst>
      <p:ext uri="{BB962C8B-B14F-4D97-AF65-F5344CB8AC3E}">
        <p14:creationId xmlns:p14="http://schemas.microsoft.com/office/powerpoint/2010/main" val="3410229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228" y="332951"/>
            <a:ext cx="5489448" cy="589069"/>
          </a:xfrm>
        </p:spPr>
        <p:txBody>
          <a:bodyPr anchor="t">
            <a:normAutofit/>
          </a:bodyPr>
          <a:lstStyle/>
          <a:p>
            <a:pPr algn="l"/>
            <a:r>
              <a:rPr lang="en-US" sz="2800" b="1" dirty="0"/>
              <a:t>PRB Organization and Functions</a:t>
            </a:r>
            <a:endParaRPr lang="en-US" sz="2800" dirty="0"/>
          </a:p>
        </p:txBody>
      </p:sp>
      <p:sp>
        <p:nvSpPr>
          <p:cNvPr id="4" name="Slide Number Placeholder 3"/>
          <p:cNvSpPr>
            <a:spLocks noGrp="1"/>
          </p:cNvSpPr>
          <p:nvPr>
            <p:ph type="sldNum" sz="quarter" idx="12"/>
          </p:nvPr>
        </p:nvSpPr>
        <p:spPr/>
        <p:txBody>
          <a:bodyPr/>
          <a:lstStyle/>
          <a:p>
            <a:fld id="{101F7BB0-A1BA-44E8-A7E4-3FFFB7607290}" type="slidenum">
              <a:rPr lang="en-US" smtClean="0"/>
              <a:pPr/>
              <a:t>4</a:t>
            </a:fld>
            <a:endParaRPr lang="en-US"/>
          </a:p>
        </p:txBody>
      </p:sp>
      <p:sp>
        <p:nvSpPr>
          <p:cNvPr id="3" name="Content Placeholder 2"/>
          <p:cNvSpPr>
            <a:spLocks noGrp="1"/>
          </p:cNvSpPr>
          <p:nvPr>
            <p:ph sz="quarter" idx="1"/>
          </p:nvPr>
        </p:nvSpPr>
        <p:spPr>
          <a:xfrm>
            <a:off x="854202" y="1676400"/>
            <a:ext cx="7429500" cy="4495800"/>
          </a:xfrm>
        </p:spPr>
        <p:txBody>
          <a:bodyPr>
            <a:noAutofit/>
          </a:bodyPr>
          <a:lstStyle/>
          <a:p>
            <a:pPr marL="0" lvl="0" indent="0">
              <a:buClr>
                <a:schemeClr val="accent3">
                  <a:lumMod val="75000"/>
                </a:schemeClr>
              </a:buClr>
              <a:buNone/>
            </a:pPr>
            <a:r>
              <a:rPr lang="en-US" sz="2000" dirty="0">
                <a:latin typeface="Arial" panose="020B0604020202020204" pitchFamily="34" charset="0"/>
                <a:cs typeface="Arial" panose="020B0604020202020204" pitchFamily="34" charset="0"/>
              </a:rPr>
              <a:t>Established as Public Records Board in 1967</a:t>
            </a:r>
          </a:p>
          <a:p>
            <a:pPr marL="0" lvl="0" indent="0">
              <a:buClr>
                <a:schemeClr val="accent3">
                  <a:lumMod val="75000"/>
                </a:schemeClr>
              </a:buClr>
              <a:buNone/>
            </a:pPr>
            <a:endParaRPr lang="en-US" sz="1200" dirty="0">
              <a:latin typeface="Arial" panose="020B0604020202020204" pitchFamily="34" charset="0"/>
              <a:cs typeface="Arial" panose="020B0604020202020204" pitchFamily="34" charset="0"/>
            </a:endParaRPr>
          </a:p>
          <a:p>
            <a:pPr marL="0" lvl="0" indent="0">
              <a:buClr>
                <a:schemeClr val="accent3">
                  <a:lumMod val="75000"/>
                </a:schemeClr>
              </a:buClr>
              <a:buNone/>
            </a:pPr>
            <a:r>
              <a:rPr lang="en-US" sz="2000" dirty="0">
                <a:latin typeface="Arial" panose="020B0604020202020204" pitchFamily="34" charset="0"/>
                <a:cs typeface="Arial" panose="020B0604020202020204" pitchFamily="34" charset="0"/>
              </a:rPr>
              <a:t>Oversees several committees:</a:t>
            </a:r>
          </a:p>
          <a:p>
            <a:pPr marL="274320" lvl="1" indent="0">
              <a:buClr>
                <a:schemeClr val="accent3">
                  <a:lumMod val="75000"/>
                </a:schemeClr>
              </a:buClr>
              <a:buNone/>
            </a:pPr>
            <a:r>
              <a:rPr lang="en-US" sz="2000" dirty="0">
                <a:solidFill>
                  <a:schemeClr val="tx1"/>
                </a:solidFill>
                <a:latin typeface="Arial" panose="020B0604020202020204" pitchFamily="34" charset="0"/>
                <a:cs typeface="Arial" panose="020B0604020202020204" pitchFamily="34" charset="0"/>
              </a:rPr>
              <a:t>Records Management Committee</a:t>
            </a:r>
          </a:p>
          <a:p>
            <a:pPr marL="274320" lvl="1" indent="0">
              <a:buClr>
                <a:schemeClr val="accent3">
                  <a:lumMod val="75000"/>
                </a:schemeClr>
              </a:buClr>
              <a:buNone/>
            </a:pPr>
            <a:r>
              <a:rPr lang="en-US" sz="2000" dirty="0">
                <a:solidFill>
                  <a:schemeClr val="tx1"/>
                </a:solidFill>
                <a:latin typeface="Arial" panose="020B0604020202020204" pitchFamily="34" charset="0"/>
                <a:cs typeface="Arial" panose="020B0604020202020204" pitchFamily="34" charset="0"/>
              </a:rPr>
              <a:t>Policy and Governance Committee</a:t>
            </a:r>
          </a:p>
          <a:p>
            <a:pPr marL="274320" lvl="1" indent="0">
              <a:buClr>
                <a:schemeClr val="accent3">
                  <a:lumMod val="75000"/>
                </a:schemeClr>
              </a:buClr>
              <a:buNone/>
            </a:pPr>
            <a:r>
              <a:rPr lang="en-US" sz="2000" dirty="0">
                <a:solidFill>
                  <a:schemeClr val="tx1"/>
                </a:solidFill>
                <a:latin typeface="Arial" panose="020B0604020202020204" pitchFamily="34" charset="0"/>
                <a:cs typeface="Arial" panose="020B0604020202020204" pitchFamily="34" charset="0"/>
              </a:rPr>
              <a:t>Operations and Training Advisory Committee</a:t>
            </a:r>
          </a:p>
          <a:p>
            <a:pPr marL="274320" lvl="1" indent="0">
              <a:buClr>
                <a:schemeClr val="accent3">
                  <a:lumMod val="75000"/>
                </a:schemeClr>
              </a:buClr>
              <a:buNone/>
            </a:pPr>
            <a:endParaRPr lang="en-US" sz="1200" dirty="0">
              <a:solidFill>
                <a:schemeClr val="tx1"/>
              </a:solidFill>
              <a:latin typeface="Arial" panose="020B0604020202020204" pitchFamily="34" charset="0"/>
              <a:cs typeface="Arial" panose="020B0604020202020204" pitchFamily="34" charset="0"/>
            </a:endParaRPr>
          </a:p>
          <a:p>
            <a:pPr marL="0" lvl="0" indent="0">
              <a:buClr>
                <a:schemeClr val="accent3">
                  <a:lumMod val="75000"/>
                </a:schemeClr>
              </a:buClr>
              <a:buNone/>
            </a:pPr>
            <a:r>
              <a:rPr lang="en-US" sz="2000" dirty="0">
                <a:latin typeface="Arial" panose="020B0604020202020204" pitchFamily="34" charset="0"/>
                <a:cs typeface="Arial" panose="020B0604020202020204" pitchFamily="34" charset="0"/>
              </a:rPr>
              <a:t>Develops rules and guidelines that promote responsible records management practices</a:t>
            </a:r>
          </a:p>
          <a:p>
            <a:pPr marL="0" lvl="0" indent="0">
              <a:buClr>
                <a:schemeClr val="accent3">
                  <a:lumMod val="75000"/>
                </a:schemeClr>
              </a:buClr>
              <a:buNone/>
            </a:pPr>
            <a:endParaRPr lang="en-US" sz="1200" dirty="0">
              <a:latin typeface="Arial" panose="020B0604020202020204" pitchFamily="34" charset="0"/>
              <a:cs typeface="Arial" panose="020B0604020202020204" pitchFamily="34" charset="0"/>
            </a:endParaRPr>
          </a:p>
          <a:p>
            <a:pPr marL="0" lvl="0" indent="0">
              <a:buClr>
                <a:schemeClr val="accent3">
                  <a:lumMod val="75000"/>
                </a:schemeClr>
              </a:buClr>
              <a:buNone/>
            </a:pPr>
            <a:r>
              <a:rPr lang="en-US" sz="2000" dirty="0">
                <a:latin typeface="Arial" panose="020B0604020202020204" pitchFamily="34" charset="0"/>
                <a:cs typeface="Arial" panose="020B0604020202020204" pitchFamily="34" charset="0"/>
              </a:rPr>
              <a:t>Meets quarterly to address records management issues</a:t>
            </a:r>
          </a:p>
          <a:p>
            <a:pPr marL="0" lvl="0" indent="0">
              <a:buClr>
                <a:schemeClr val="accent3">
                  <a:lumMod val="75000"/>
                </a:schemeClr>
              </a:buClr>
              <a:buNone/>
            </a:pPr>
            <a:endParaRPr lang="en-US" sz="1200" dirty="0">
              <a:latin typeface="Arial" panose="020B0604020202020204" pitchFamily="34" charset="0"/>
              <a:cs typeface="Arial" panose="020B0604020202020204" pitchFamily="34" charset="0"/>
            </a:endParaRPr>
          </a:p>
          <a:p>
            <a:pPr marL="0" lvl="0" indent="0">
              <a:buClr>
                <a:schemeClr val="accent3">
                  <a:lumMod val="75000"/>
                </a:schemeClr>
              </a:buClr>
              <a:buNone/>
            </a:pPr>
            <a:r>
              <a:rPr lang="en-US" sz="2000" dirty="0">
                <a:latin typeface="Arial" panose="020B0604020202020204" pitchFamily="34" charset="0"/>
                <a:cs typeface="Arial" panose="020B0604020202020204" pitchFamily="34" charset="0"/>
              </a:rPr>
              <a:t>Approves records disposition authorizations (RDAs) based on the recommendation of the Records Management Committee</a:t>
            </a:r>
          </a:p>
        </p:txBody>
      </p:sp>
    </p:spTree>
    <p:extLst>
      <p:ext uri="{BB962C8B-B14F-4D97-AF65-F5344CB8AC3E}">
        <p14:creationId xmlns:p14="http://schemas.microsoft.com/office/powerpoint/2010/main" val="285447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076" y="287968"/>
            <a:ext cx="3355848" cy="609600"/>
          </a:xfrm>
        </p:spPr>
        <p:txBody>
          <a:bodyPr anchor="t">
            <a:normAutofit/>
          </a:bodyPr>
          <a:lstStyle/>
          <a:p>
            <a:pPr algn="l"/>
            <a:r>
              <a:rPr lang="en-US" sz="2800" b="1" dirty="0"/>
              <a:t>Makeup of the PRB</a:t>
            </a:r>
          </a:p>
        </p:txBody>
      </p:sp>
      <p:sp>
        <p:nvSpPr>
          <p:cNvPr id="4" name="Slide Number Placeholder 3"/>
          <p:cNvSpPr>
            <a:spLocks noGrp="1"/>
          </p:cNvSpPr>
          <p:nvPr>
            <p:ph type="sldNum" sz="quarter" idx="12"/>
          </p:nvPr>
        </p:nvSpPr>
        <p:spPr/>
        <p:txBody>
          <a:bodyPr/>
          <a:lstStyle/>
          <a:p>
            <a:fld id="{101F7BB0-A1BA-44E8-A7E4-3FFFB7607290}" type="slidenum">
              <a:rPr lang="en-US" smtClean="0"/>
              <a:pPr/>
              <a:t>5</a:t>
            </a:fld>
            <a:endParaRPr lang="en-US"/>
          </a:p>
        </p:txBody>
      </p:sp>
      <p:sp>
        <p:nvSpPr>
          <p:cNvPr id="3" name="Content Placeholder 2"/>
          <p:cNvSpPr>
            <a:spLocks noGrp="1"/>
          </p:cNvSpPr>
          <p:nvPr>
            <p:ph sz="quarter" idx="1"/>
          </p:nvPr>
        </p:nvSpPr>
        <p:spPr>
          <a:xfrm>
            <a:off x="987552" y="1752600"/>
            <a:ext cx="7162800" cy="4495800"/>
          </a:xfrm>
        </p:spPr>
        <p:txBody>
          <a:bodyPr>
            <a:noAutofit/>
          </a:bodyPr>
          <a:lstStyle/>
          <a:p>
            <a:pPr marL="0" indent="0">
              <a:buNone/>
            </a:pPr>
            <a:r>
              <a:rPr lang="en-US" sz="2000" dirty="0">
                <a:latin typeface="Arial" panose="020B0604020202020204" pitchFamily="34" charset="0"/>
                <a:cs typeface="Arial" panose="020B0604020202020204" pitchFamily="34" charset="0"/>
              </a:rPr>
              <a:t>The PRB is attached to the Department of Administration (DOA) and consists of: </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Director of the Historical Society (or his/her designee)</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Attorney general (or his/her designee)</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State auditor (or his/her designee)</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Director of the legislative council staff (or his/her designee)</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Governor’s designees (4)</a:t>
            </a:r>
          </a:p>
          <a:p>
            <a:pPr marL="274320" lvl="1" indent="0">
              <a:buNone/>
            </a:pPr>
            <a:r>
              <a:rPr lang="en-US" sz="2000" dirty="0">
                <a:solidFill>
                  <a:schemeClr val="tx1"/>
                </a:solidFill>
                <a:latin typeface="Arial" panose="020B0604020202020204" pitchFamily="34" charset="0"/>
                <a:cs typeface="Arial" panose="020B0604020202020204" pitchFamily="34" charset="0"/>
              </a:rPr>
              <a:t>Small Business Community		Local Government</a:t>
            </a:r>
          </a:p>
          <a:p>
            <a:pPr marL="274320" lvl="1" indent="0">
              <a:buNone/>
            </a:pPr>
            <a:r>
              <a:rPr lang="en-US" sz="2000" dirty="0">
                <a:solidFill>
                  <a:schemeClr val="tx1"/>
                </a:solidFill>
                <a:latin typeface="Arial" panose="020B0604020202020204" pitchFamily="34" charset="0"/>
                <a:cs typeface="Arial" panose="020B0604020202020204" pitchFamily="34" charset="0"/>
              </a:rPr>
              <a:t>Other Member			At Large Member</a:t>
            </a:r>
          </a:p>
        </p:txBody>
      </p:sp>
    </p:spTree>
    <p:extLst>
      <p:ext uri="{BB962C8B-B14F-4D97-AF65-F5344CB8AC3E}">
        <p14:creationId xmlns:p14="http://schemas.microsoft.com/office/powerpoint/2010/main" val="1623708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1F7BB0-A1BA-44E8-A7E4-3FFFB7607290}" type="slidenum">
              <a:rPr lang="en-US" smtClean="0"/>
              <a:pPr/>
              <a:t>6</a:t>
            </a:fld>
            <a:endParaRPr lang="en-US"/>
          </a:p>
        </p:txBody>
      </p:sp>
      <p:sp>
        <p:nvSpPr>
          <p:cNvPr id="9" name="TextBox 8">
            <a:extLst>
              <a:ext uri="{FF2B5EF4-FFF2-40B4-BE49-F238E27FC236}">
                <a16:creationId xmlns:a16="http://schemas.microsoft.com/office/drawing/2014/main" id="{4E29C6E4-2366-44D3-941D-70DB5F54DD7D}"/>
              </a:ext>
            </a:extLst>
          </p:cNvPr>
          <p:cNvSpPr txBox="1"/>
          <p:nvPr/>
        </p:nvSpPr>
        <p:spPr>
          <a:xfrm>
            <a:off x="1580388" y="368638"/>
            <a:ext cx="6019800" cy="523220"/>
          </a:xfrm>
          <a:prstGeom prst="rect">
            <a:avLst/>
          </a:prstGeom>
          <a:noFill/>
        </p:spPr>
        <p:txBody>
          <a:bodyPr wrap="square" rtlCol="0">
            <a:spAutoFit/>
          </a:bodyPr>
          <a:lstStyle/>
          <a:p>
            <a:r>
              <a:rPr lang="en-US" sz="2800" b="1" dirty="0">
                <a:solidFill>
                  <a:schemeClr val="accent3">
                    <a:lumMod val="75000"/>
                  </a:schemeClr>
                </a:solidFill>
              </a:rPr>
              <a:t>https://publicrecordsboard.wi.gov/</a:t>
            </a:r>
          </a:p>
        </p:txBody>
      </p:sp>
      <p:pic>
        <p:nvPicPr>
          <p:cNvPr id="13" name="Picture 12">
            <a:extLst>
              <a:ext uri="{FF2B5EF4-FFF2-40B4-BE49-F238E27FC236}">
                <a16:creationId xmlns:a16="http://schemas.microsoft.com/office/drawing/2014/main" id="{61F08298-CB06-4740-8068-3384D198A6D3}"/>
              </a:ext>
            </a:extLst>
          </p:cNvPr>
          <p:cNvPicPr>
            <a:picLocks noChangeAspect="1"/>
          </p:cNvPicPr>
          <p:nvPr/>
        </p:nvPicPr>
        <p:blipFill>
          <a:blip r:embed="rId2"/>
          <a:stretch>
            <a:fillRect/>
          </a:stretch>
        </p:blipFill>
        <p:spPr>
          <a:xfrm>
            <a:off x="647700" y="2590800"/>
            <a:ext cx="7848600" cy="2399873"/>
          </a:xfrm>
          <a:prstGeom prst="rect">
            <a:avLst/>
          </a:prstGeom>
        </p:spPr>
      </p:pic>
    </p:spTree>
    <p:extLst>
      <p:ext uri="{BB962C8B-B14F-4D97-AF65-F5344CB8AC3E}">
        <p14:creationId xmlns:p14="http://schemas.microsoft.com/office/powerpoint/2010/main" val="2805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56" y="381000"/>
            <a:ext cx="7688687" cy="478838"/>
          </a:xfrm>
        </p:spPr>
        <p:txBody>
          <a:bodyPr anchor="t">
            <a:noAutofit/>
          </a:bodyPr>
          <a:lstStyle/>
          <a:p>
            <a:pPr algn="l"/>
            <a:r>
              <a:rPr lang="en-US" sz="2800" b="1" dirty="0"/>
              <a:t>What Responsibilities Do PRB Members Have?</a:t>
            </a:r>
          </a:p>
        </p:txBody>
      </p:sp>
      <p:sp>
        <p:nvSpPr>
          <p:cNvPr id="4" name="Slide Number Placeholder 3"/>
          <p:cNvSpPr>
            <a:spLocks noGrp="1"/>
          </p:cNvSpPr>
          <p:nvPr>
            <p:ph type="sldNum" sz="quarter" idx="12"/>
          </p:nvPr>
        </p:nvSpPr>
        <p:spPr/>
        <p:txBody>
          <a:bodyPr/>
          <a:lstStyle/>
          <a:p>
            <a:fld id="{101F7BB0-A1BA-44E8-A7E4-3FFFB7607290}" type="slidenum">
              <a:rPr lang="en-US" smtClean="0"/>
              <a:pPr/>
              <a:t>7</a:t>
            </a:fld>
            <a:endParaRPr lang="en-US"/>
          </a:p>
        </p:txBody>
      </p:sp>
      <p:sp>
        <p:nvSpPr>
          <p:cNvPr id="3" name="Content Placeholder 2"/>
          <p:cNvSpPr>
            <a:spLocks noGrp="1"/>
          </p:cNvSpPr>
          <p:nvPr>
            <p:ph sz="quarter" idx="1"/>
          </p:nvPr>
        </p:nvSpPr>
        <p:spPr>
          <a:xfrm>
            <a:off x="1236370" y="1905000"/>
            <a:ext cx="6671257" cy="4233169"/>
          </a:xfrm>
        </p:spPr>
        <p:txBody>
          <a:bodyPr>
            <a:noAutofit/>
          </a:bodyPr>
          <a:lstStyle/>
          <a:p>
            <a:pPr marL="0" marR="0" lvl="0" indent="0">
              <a:lnSpc>
                <a:spcPct val="150000"/>
              </a:lnSpc>
              <a:spcBef>
                <a:spcPts val="0"/>
              </a:spcBef>
              <a:spcAft>
                <a:spcPts val="0"/>
              </a:spcAft>
              <a:buNone/>
              <a:tabLst>
                <a:tab pos="228600" algn="l"/>
              </a:tabLst>
            </a:pPr>
            <a:r>
              <a:rPr lang="en-US" sz="2000" dirty="0">
                <a:effectLst/>
                <a:latin typeface="Arial" panose="020B0604020202020204" pitchFamily="34" charset="0"/>
                <a:ea typeface="Times New Roman" panose="02020603050405020304" pitchFamily="18" charset="0"/>
              </a:rPr>
              <a:t>Define and approve public records policy standards</a:t>
            </a:r>
          </a:p>
          <a:p>
            <a:pPr marL="0" marR="0" lvl="0" indent="0">
              <a:lnSpc>
                <a:spcPct val="150000"/>
              </a:lnSpc>
              <a:spcBef>
                <a:spcPts val="0"/>
              </a:spcBef>
              <a:spcAft>
                <a:spcPts val="0"/>
              </a:spcAft>
              <a:buNone/>
              <a:tabLst>
                <a:tab pos="228600" algn="l"/>
              </a:tabLst>
            </a:pPr>
            <a:endParaRPr lang="en-US" sz="1200" dirty="0">
              <a:effectLst/>
              <a:latin typeface="Arial" panose="020B0604020202020204" pitchFamily="34" charset="0"/>
              <a:ea typeface="Times New Roman" panose="02020603050405020304" pitchFamily="18" charset="0"/>
            </a:endParaRPr>
          </a:p>
          <a:p>
            <a:pPr marL="0" marR="0" lvl="0" indent="0">
              <a:lnSpc>
                <a:spcPct val="150000"/>
              </a:lnSpc>
              <a:spcBef>
                <a:spcPts val="0"/>
              </a:spcBef>
              <a:spcAft>
                <a:spcPts val="0"/>
              </a:spcAft>
              <a:buNone/>
              <a:tabLst>
                <a:tab pos="228600" algn="l"/>
              </a:tabLst>
            </a:pPr>
            <a:r>
              <a:rPr lang="en-US" sz="2000" dirty="0">
                <a:effectLst/>
                <a:latin typeface="Arial" panose="020B0604020202020204" pitchFamily="34" charset="0"/>
                <a:ea typeface="Times New Roman" panose="02020603050405020304" pitchFamily="18" charset="0"/>
              </a:rPr>
              <a:t>Develop and approve records disposition authorizations (RDAs) for all government units</a:t>
            </a:r>
          </a:p>
          <a:p>
            <a:pPr marL="0" marR="0" lvl="0" indent="0">
              <a:lnSpc>
                <a:spcPct val="150000"/>
              </a:lnSpc>
              <a:spcBef>
                <a:spcPts val="0"/>
              </a:spcBef>
              <a:spcAft>
                <a:spcPts val="0"/>
              </a:spcAft>
              <a:buNone/>
              <a:tabLst>
                <a:tab pos="228600" algn="l"/>
              </a:tabLst>
            </a:pPr>
            <a:endParaRPr lang="en-US" sz="1200" dirty="0">
              <a:effectLst/>
              <a:latin typeface="Arial" panose="020B0604020202020204" pitchFamily="34" charset="0"/>
              <a:ea typeface="Times New Roman" panose="02020603050405020304" pitchFamily="18" charset="0"/>
            </a:endParaRPr>
          </a:p>
          <a:p>
            <a:pPr marL="0" marR="0" lvl="0" indent="0">
              <a:lnSpc>
                <a:spcPct val="150000"/>
              </a:lnSpc>
              <a:spcBef>
                <a:spcPts val="0"/>
              </a:spcBef>
              <a:spcAft>
                <a:spcPts val="0"/>
              </a:spcAft>
              <a:buNone/>
              <a:tabLst>
                <a:tab pos="228600" algn="l"/>
              </a:tabLst>
            </a:pPr>
            <a:r>
              <a:rPr lang="en-US" sz="2000" dirty="0">
                <a:effectLst/>
                <a:latin typeface="Arial" panose="020B0604020202020204" pitchFamily="34" charset="0"/>
                <a:ea typeface="Times New Roman" panose="02020603050405020304" pitchFamily="18" charset="0"/>
              </a:rPr>
              <a:t>Create and promulgate records management rules and directives intended to protect and preserve public records</a:t>
            </a:r>
          </a:p>
          <a:p>
            <a:pPr marL="0" marR="0" lvl="0" indent="0">
              <a:lnSpc>
                <a:spcPct val="150000"/>
              </a:lnSpc>
              <a:spcBef>
                <a:spcPts val="0"/>
              </a:spcBef>
              <a:spcAft>
                <a:spcPts val="0"/>
              </a:spcAft>
              <a:buNone/>
              <a:tabLst>
                <a:tab pos="228600" algn="l"/>
              </a:tabLst>
            </a:pPr>
            <a:endParaRPr lang="en-US" sz="1200" dirty="0">
              <a:effectLst/>
              <a:latin typeface="Arial" panose="020B0604020202020204" pitchFamily="34" charset="0"/>
              <a:ea typeface="Times New Roman" panose="02020603050405020304" pitchFamily="18" charset="0"/>
            </a:endParaRPr>
          </a:p>
          <a:p>
            <a:pPr marL="0" marR="0" lvl="0" indent="0">
              <a:lnSpc>
                <a:spcPct val="150000"/>
              </a:lnSpc>
              <a:spcBef>
                <a:spcPts val="0"/>
              </a:spcBef>
              <a:spcAft>
                <a:spcPts val="0"/>
              </a:spcAft>
              <a:buNone/>
              <a:tabLst>
                <a:tab pos="228600" algn="l"/>
              </a:tabLst>
            </a:pPr>
            <a:r>
              <a:rPr lang="en-US" sz="2000" dirty="0">
                <a:effectLst/>
                <a:latin typeface="Arial" panose="020B0604020202020204" pitchFamily="34" charset="0"/>
                <a:ea typeface="Times New Roman" panose="02020603050405020304" pitchFamily="18" charset="0"/>
              </a:rPr>
              <a:t>Review and advise on electronic public records rules and standards</a:t>
            </a:r>
          </a:p>
        </p:txBody>
      </p:sp>
    </p:spTree>
    <p:extLst>
      <p:ext uri="{BB962C8B-B14F-4D97-AF65-F5344CB8AC3E}">
        <p14:creationId xmlns:p14="http://schemas.microsoft.com/office/powerpoint/2010/main" val="61966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56" y="381000"/>
            <a:ext cx="7688687" cy="478838"/>
          </a:xfrm>
        </p:spPr>
        <p:txBody>
          <a:bodyPr anchor="t">
            <a:noAutofit/>
          </a:bodyPr>
          <a:lstStyle/>
          <a:p>
            <a:pPr algn="l"/>
            <a:r>
              <a:rPr lang="en-US" sz="2800" b="1" dirty="0"/>
              <a:t>What Responsibilities Do PRB Members Have?</a:t>
            </a:r>
          </a:p>
        </p:txBody>
      </p:sp>
      <p:sp>
        <p:nvSpPr>
          <p:cNvPr id="4" name="Slide Number Placeholder 3"/>
          <p:cNvSpPr>
            <a:spLocks noGrp="1"/>
          </p:cNvSpPr>
          <p:nvPr>
            <p:ph type="sldNum" sz="quarter" idx="12"/>
          </p:nvPr>
        </p:nvSpPr>
        <p:spPr/>
        <p:txBody>
          <a:bodyPr/>
          <a:lstStyle/>
          <a:p>
            <a:fld id="{101F7BB0-A1BA-44E8-A7E4-3FFFB7607290}" type="slidenum">
              <a:rPr lang="en-US" smtClean="0"/>
              <a:pPr/>
              <a:t>8</a:t>
            </a:fld>
            <a:endParaRPr lang="en-US"/>
          </a:p>
        </p:txBody>
      </p:sp>
      <p:sp>
        <p:nvSpPr>
          <p:cNvPr id="3" name="Content Placeholder 2"/>
          <p:cNvSpPr>
            <a:spLocks noGrp="1"/>
          </p:cNvSpPr>
          <p:nvPr>
            <p:ph sz="quarter" idx="1"/>
          </p:nvPr>
        </p:nvSpPr>
        <p:spPr>
          <a:xfrm>
            <a:off x="1236371" y="2059280"/>
            <a:ext cx="6671257" cy="4265320"/>
          </a:xfrm>
        </p:spPr>
        <p:txBody>
          <a:bodyPr>
            <a:noAutofit/>
          </a:bodyPr>
          <a:lstStyle/>
          <a:p>
            <a:pPr marL="0" marR="0" lvl="0" indent="0">
              <a:lnSpc>
                <a:spcPct val="150000"/>
              </a:lnSpc>
              <a:spcBef>
                <a:spcPts val="0"/>
              </a:spcBef>
              <a:spcAft>
                <a:spcPts val="0"/>
              </a:spcAft>
              <a:buNone/>
              <a:tabLst>
                <a:tab pos="228600" algn="l"/>
              </a:tabLst>
            </a:pPr>
            <a:r>
              <a:rPr lang="en-US" sz="2000" dirty="0">
                <a:effectLst/>
                <a:latin typeface="Arial" panose="020B0604020202020204" pitchFamily="34" charset="0"/>
                <a:ea typeface="Times New Roman" panose="02020603050405020304" pitchFamily="18" charset="0"/>
              </a:rPr>
              <a:t>Establish minimum retention periods for public records of all government units</a:t>
            </a:r>
          </a:p>
          <a:p>
            <a:pPr marL="0" marR="0" lvl="0" indent="0">
              <a:lnSpc>
                <a:spcPct val="150000"/>
              </a:lnSpc>
              <a:spcBef>
                <a:spcPts val="0"/>
              </a:spcBef>
              <a:spcAft>
                <a:spcPts val="0"/>
              </a:spcAft>
              <a:buNone/>
              <a:tabLst>
                <a:tab pos="228600" algn="l"/>
              </a:tabLst>
            </a:pPr>
            <a:endParaRPr lang="en-US" sz="1200" dirty="0">
              <a:effectLst/>
              <a:latin typeface="Arial" panose="020B0604020202020204" pitchFamily="34" charset="0"/>
              <a:ea typeface="Times New Roman" panose="02020603050405020304" pitchFamily="18" charset="0"/>
            </a:endParaRPr>
          </a:p>
          <a:p>
            <a:pPr marL="0" marR="0" lvl="0" indent="0">
              <a:lnSpc>
                <a:spcPct val="150000"/>
              </a:lnSpc>
              <a:spcBef>
                <a:spcPts val="0"/>
              </a:spcBef>
              <a:spcAft>
                <a:spcPts val="0"/>
              </a:spcAft>
              <a:buNone/>
              <a:tabLst>
                <a:tab pos="228600" algn="l"/>
              </a:tabLst>
            </a:pPr>
            <a:r>
              <a:rPr lang="en-US" sz="2000" dirty="0">
                <a:effectLst/>
                <a:latin typeface="Arial" panose="020B0604020202020204" pitchFamily="34" charset="0"/>
                <a:ea typeface="Times New Roman" panose="02020603050405020304" pitchFamily="18" charset="0"/>
              </a:rPr>
              <a:t>Recommend qualitative standards for storage of public records in electronic formats</a:t>
            </a:r>
          </a:p>
          <a:p>
            <a:pPr marL="0" marR="0" lvl="0" indent="0">
              <a:lnSpc>
                <a:spcPct val="150000"/>
              </a:lnSpc>
              <a:spcBef>
                <a:spcPts val="0"/>
              </a:spcBef>
              <a:spcAft>
                <a:spcPts val="0"/>
              </a:spcAft>
              <a:buNone/>
              <a:tabLst>
                <a:tab pos="228600" algn="l"/>
              </a:tabLst>
            </a:pPr>
            <a:endParaRPr lang="en-US" sz="1200" dirty="0">
              <a:effectLst/>
              <a:latin typeface="Arial" panose="020B0604020202020204" pitchFamily="34" charset="0"/>
              <a:ea typeface="Times New Roman" panose="02020603050405020304" pitchFamily="18" charset="0"/>
            </a:endParaRPr>
          </a:p>
          <a:p>
            <a:pPr marL="0" marR="0" lvl="0" indent="0">
              <a:lnSpc>
                <a:spcPct val="150000"/>
              </a:lnSpc>
              <a:spcBef>
                <a:spcPts val="0"/>
              </a:spcBef>
              <a:spcAft>
                <a:spcPts val="0"/>
              </a:spcAft>
              <a:buNone/>
              <a:tabLst>
                <a:tab pos="228600" algn="l"/>
              </a:tabLst>
            </a:pPr>
            <a:r>
              <a:rPr lang="en-US" sz="2000" dirty="0">
                <a:effectLst/>
                <a:latin typeface="Arial" panose="020B0604020202020204" pitchFamily="34" charset="0"/>
                <a:ea typeface="Times New Roman" panose="02020603050405020304" pitchFamily="18" charset="0"/>
              </a:rPr>
              <a:t>Create a registry of public record series which contain Personally identifiable Information (PII)</a:t>
            </a:r>
          </a:p>
          <a:p>
            <a:pPr marL="0" marR="0" lvl="0" indent="0">
              <a:lnSpc>
                <a:spcPct val="150000"/>
              </a:lnSpc>
              <a:spcBef>
                <a:spcPts val="0"/>
              </a:spcBef>
              <a:spcAft>
                <a:spcPts val="0"/>
              </a:spcAft>
              <a:buNone/>
              <a:tabLst>
                <a:tab pos="228600" algn="l"/>
              </a:tabLst>
            </a:pPr>
            <a:endParaRPr lang="en-US" sz="1200" dirty="0">
              <a:latin typeface="Arial" panose="020B0604020202020204" pitchFamily="34" charset="0"/>
              <a:ea typeface="Times New Roman" panose="02020603050405020304" pitchFamily="18" charset="0"/>
            </a:endParaRPr>
          </a:p>
          <a:p>
            <a:pPr marL="0" marR="0" lvl="0" indent="0">
              <a:lnSpc>
                <a:spcPct val="150000"/>
              </a:lnSpc>
              <a:spcBef>
                <a:spcPts val="0"/>
              </a:spcBef>
              <a:spcAft>
                <a:spcPts val="0"/>
              </a:spcAft>
              <a:buNone/>
              <a:tabLst>
                <a:tab pos="228600" algn="l"/>
              </a:tabLst>
            </a:pPr>
            <a:r>
              <a:rPr lang="en-US" sz="2000" dirty="0">
                <a:effectLst/>
                <a:latin typeface="Arial" panose="020B0604020202020204" pitchFamily="34" charset="0"/>
                <a:ea typeface="Times New Roman" panose="02020603050405020304" pitchFamily="18" charset="0"/>
              </a:rPr>
              <a:t>Serve on Committees (see following slides) </a:t>
            </a:r>
          </a:p>
        </p:txBody>
      </p:sp>
      <p:sp>
        <p:nvSpPr>
          <p:cNvPr id="5" name="TextBox 4">
            <a:extLst>
              <a:ext uri="{FF2B5EF4-FFF2-40B4-BE49-F238E27FC236}">
                <a16:creationId xmlns:a16="http://schemas.microsoft.com/office/drawing/2014/main" id="{5B5BCE29-F980-4D4A-8A3F-D33551446A08}"/>
              </a:ext>
            </a:extLst>
          </p:cNvPr>
          <p:cNvSpPr txBox="1"/>
          <p:nvPr/>
        </p:nvSpPr>
        <p:spPr>
          <a:xfrm>
            <a:off x="533400" y="1467697"/>
            <a:ext cx="16764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Continued …</a:t>
            </a:r>
          </a:p>
        </p:txBody>
      </p:sp>
    </p:spTree>
    <p:extLst>
      <p:ext uri="{BB962C8B-B14F-4D97-AF65-F5344CB8AC3E}">
        <p14:creationId xmlns:p14="http://schemas.microsoft.com/office/powerpoint/2010/main" val="120796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56" y="381000"/>
            <a:ext cx="7688687" cy="478838"/>
          </a:xfrm>
        </p:spPr>
        <p:txBody>
          <a:bodyPr anchor="t">
            <a:noAutofit/>
          </a:bodyPr>
          <a:lstStyle/>
          <a:p>
            <a:pPr algn="l"/>
            <a:r>
              <a:rPr lang="en-US" sz="2800" b="1" dirty="0"/>
              <a:t>What Responsibilities Do PRB Members Have?</a:t>
            </a:r>
          </a:p>
        </p:txBody>
      </p:sp>
      <p:sp>
        <p:nvSpPr>
          <p:cNvPr id="4" name="Slide Number Placeholder 3"/>
          <p:cNvSpPr>
            <a:spLocks noGrp="1"/>
          </p:cNvSpPr>
          <p:nvPr>
            <p:ph type="sldNum" sz="quarter" idx="12"/>
          </p:nvPr>
        </p:nvSpPr>
        <p:spPr/>
        <p:txBody>
          <a:bodyPr/>
          <a:lstStyle/>
          <a:p>
            <a:fld id="{101F7BB0-A1BA-44E8-A7E4-3FFFB7607290}" type="slidenum">
              <a:rPr lang="en-US" smtClean="0"/>
              <a:pPr/>
              <a:t>9</a:t>
            </a:fld>
            <a:endParaRPr lang="en-US"/>
          </a:p>
        </p:txBody>
      </p:sp>
      <p:sp>
        <p:nvSpPr>
          <p:cNvPr id="3" name="Content Placeholder 2"/>
          <p:cNvSpPr>
            <a:spLocks noGrp="1"/>
          </p:cNvSpPr>
          <p:nvPr>
            <p:ph sz="quarter" idx="1"/>
          </p:nvPr>
        </p:nvSpPr>
        <p:spPr>
          <a:xfrm>
            <a:off x="727656" y="2059280"/>
            <a:ext cx="7959143" cy="4112920"/>
          </a:xfrm>
        </p:spPr>
        <p:txBody>
          <a:bodyPr>
            <a:noAutofit/>
          </a:bodyPr>
          <a:lstStyle/>
          <a:p>
            <a:pPr marL="0" marR="0" lvl="0" indent="0">
              <a:lnSpc>
                <a:spcPct val="150000"/>
              </a:lnSpc>
              <a:spcBef>
                <a:spcPts val="0"/>
              </a:spcBef>
              <a:spcAft>
                <a:spcPts val="0"/>
              </a:spcAft>
              <a:buNone/>
              <a:tabLst>
                <a:tab pos="228600" algn="l"/>
              </a:tabLst>
            </a:pPr>
            <a:r>
              <a:rPr lang="en-US" sz="2000" b="1" dirty="0">
                <a:effectLst/>
                <a:latin typeface="Arial" panose="020B0604020202020204" pitchFamily="34" charset="0"/>
                <a:ea typeface="Times New Roman" panose="02020603050405020304" pitchFamily="18" charset="0"/>
              </a:rPr>
              <a:t>Records Management Committee (RMC)</a:t>
            </a:r>
          </a:p>
          <a:p>
            <a:pPr marL="0" marR="0" lvl="0" indent="0">
              <a:lnSpc>
                <a:spcPct val="150000"/>
              </a:lnSpc>
              <a:spcBef>
                <a:spcPts val="0"/>
              </a:spcBef>
              <a:spcAft>
                <a:spcPts val="0"/>
              </a:spcAft>
              <a:buNone/>
              <a:tabLst>
                <a:tab pos="228600" algn="l"/>
              </a:tabLst>
            </a:pPr>
            <a:endParaRPr lang="en-US" sz="1200" dirty="0">
              <a:effectLst/>
              <a:latin typeface="Arial" panose="020B0604020202020204" pitchFamily="34" charset="0"/>
              <a:ea typeface="Times New Roman" panose="02020603050405020304" pitchFamily="18" charset="0"/>
            </a:endParaRPr>
          </a:p>
          <a:p>
            <a:pPr marL="0" marR="0" lvl="0" indent="0">
              <a:lnSpc>
                <a:spcPct val="150000"/>
              </a:lnSpc>
              <a:spcBef>
                <a:spcPts val="0"/>
              </a:spcBef>
              <a:spcAft>
                <a:spcPts val="0"/>
              </a:spcAft>
              <a:buNone/>
              <a:tabLst>
                <a:tab pos="228600" algn="l"/>
              </a:tabLst>
            </a:pPr>
            <a:r>
              <a:rPr lang="en-US" sz="1800" dirty="0">
                <a:effectLst/>
                <a:latin typeface="Arial" panose="020B0604020202020204" pitchFamily="34" charset="0"/>
                <a:ea typeface="Times New Roman" panose="02020603050405020304" pitchFamily="18" charset="0"/>
              </a:rPr>
              <a:t>The Committee meets before the Public Records Board’s quarterly meetings to review agency Records Disposition Authorization (RDA) submissions and general schedules.  The committee’s review provides consistency among agencies in their approach to retention and disposition of records, promotes use of general schedules whenever possible and flags overriding questions that should be addressed by the Board.  The committee meetings provide an opportunity for committee members to discuss specific RDAs with the submitting entity.</a:t>
            </a:r>
          </a:p>
        </p:txBody>
      </p:sp>
      <p:sp>
        <p:nvSpPr>
          <p:cNvPr id="5" name="TextBox 4">
            <a:extLst>
              <a:ext uri="{FF2B5EF4-FFF2-40B4-BE49-F238E27FC236}">
                <a16:creationId xmlns:a16="http://schemas.microsoft.com/office/drawing/2014/main" id="{5B5BCE29-F980-4D4A-8A3F-D33551446A08}"/>
              </a:ext>
            </a:extLst>
          </p:cNvPr>
          <p:cNvSpPr txBox="1"/>
          <p:nvPr/>
        </p:nvSpPr>
        <p:spPr>
          <a:xfrm>
            <a:off x="533400" y="1467697"/>
            <a:ext cx="16764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Continued …</a:t>
            </a:r>
          </a:p>
        </p:txBody>
      </p:sp>
    </p:spTree>
    <p:extLst>
      <p:ext uri="{BB962C8B-B14F-4D97-AF65-F5344CB8AC3E}">
        <p14:creationId xmlns:p14="http://schemas.microsoft.com/office/powerpoint/2010/main" val="40994893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OA SR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DOA SRC" id="{18771F6A-B4A0-475F-8232-B386893935BA}" vid="{D46DE5CF-A4E1-49FA-A7E6-300FA3A3BA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8F8BEEF9F5A943984314B33BAED9E2" ma:contentTypeVersion="3" ma:contentTypeDescription="Create a new document." ma:contentTypeScope="" ma:versionID="fe21d5a4a364123eb073dfd302527bd8">
  <xsd:schema xmlns:xsd="http://www.w3.org/2001/XMLSchema" xmlns:xs="http://www.w3.org/2001/XMLSchema" xmlns:p="http://schemas.microsoft.com/office/2006/metadata/properties" xmlns:ns1="http://schemas.microsoft.com/sharepoint/v3" xmlns:ns2="bb65cc95-6d4e-4879-a879-9838761499af" xmlns:ns3="9e30f06f-ad7a-453a-8e08-8a8878e30bd1" targetNamespace="http://schemas.microsoft.com/office/2006/metadata/properties" ma:root="true" ma:fieldsID="eade1bb78ba48c83c9cb091b0a31895f" ns1:_="" ns2:_="" ns3:_="">
    <xsd:import namespace="http://schemas.microsoft.com/sharepoint/v3"/>
    <xsd:import namespace="bb65cc95-6d4e-4879-a879-9838761499af"/>
    <xsd:import namespace="9e30f06f-ad7a-453a-8e08-8a8878e30bd1"/>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65cc95-6d4e-4879-a879-9838761499a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e30f06f-ad7a-453a-8e08-8a8878e30bd1"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C425869-A2E9-4809-BCCB-6CED52290B61}"/>
</file>

<file path=customXml/itemProps2.xml><?xml version="1.0" encoding="utf-8"?>
<ds:datastoreItem xmlns:ds="http://schemas.openxmlformats.org/officeDocument/2006/customXml" ds:itemID="{1A34BE5E-3BAF-42E1-B8BC-6A8D46E48091}"/>
</file>

<file path=customXml/itemProps3.xml><?xml version="1.0" encoding="utf-8"?>
<ds:datastoreItem xmlns:ds="http://schemas.openxmlformats.org/officeDocument/2006/customXml" ds:itemID="{0F8EA9BA-F7FA-416D-9DBA-FBF0302E04E0}"/>
</file>

<file path=customXml/itemProps4.xml><?xml version="1.0" encoding="utf-8"?>
<ds:datastoreItem xmlns:ds="http://schemas.openxmlformats.org/officeDocument/2006/customXml" ds:itemID="{0D9A702B-69DD-4A31-9B76-28E0091547C0}"/>
</file>

<file path=docProps/app.xml><?xml version="1.0" encoding="utf-8"?>
<Properties xmlns="http://schemas.openxmlformats.org/officeDocument/2006/extended-properties" xmlns:vt="http://schemas.openxmlformats.org/officeDocument/2006/docPropsVTypes">
  <Template>DOA SRC</Template>
  <TotalTime>4053</TotalTime>
  <Words>1930</Words>
  <Application>Microsoft Office PowerPoint</Application>
  <PresentationFormat>On-screen Show (4:3)</PresentationFormat>
  <Paragraphs>309</Paragraphs>
  <Slides>30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Trebuchet MS</vt:lpstr>
      <vt:lpstr>Wingdings</vt:lpstr>
      <vt:lpstr>Wingdings 2</vt:lpstr>
      <vt:lpstr>DOA SRC</vt:lpstr>
      <vt:lpstr>Introduction to Public Records for Wisconsin Public Records Board Members</vt:lpstr>
      <vt:lpstr>Where Are Public Records Defined?</vt:lpstr>
      <vt:lpstr>Why Public Records Management?</vt:lpstr>
      <vt:lpstr>PRB Organization and Functions</vt:lpstr>
      <vt:lpstr>Makeup of the PRB</vt:lpstr>
      <vt:lpstr>PowerPoint Presentation</vt:lpstr>
      <vt:lpstr>What Responsibilities Do PRB Members Have?</vt:lpstr>
      <vt:lpstr>What Responsibilities Do PRB Members Have?</vt:lpstr>
      <vt:lpstr>What Responsibilities Do PRB Members Have?</vt:lpstr>
      <vt:lpstr>What Responsibilities Do PRB Members Have?</vt:lpstr>
      <vt:lpstr>What Responsibilities Do PRB Members Have?</vt:lpstr>
      <vt:lpstr>Key Wisconsin State Statutes</vt:lpstr>
      <vt:lpstr>Key Items of Note</vt:lpstr>
      <vt:lpstr>Key Items of Note</vt:lpstr>
      <vt:lpstr>What is Records Management?</vt:lpstr>
      <vt:lpstr>Life Cycle of a Record</vt:lpstr>
      <vt:lpstr>What is a Public Record?</vt:lpstr>
      <vt:lpstr>What is a Public Record?</vt:lpstr>
      <vt:lpstr>What Qualities do Public Records Have?</vt:lpstr>
      <vt:lpstr>Where Might Public Records Occur?</vt:lpstr>
      <vt:lpstr>What Public Records Might You Have?</vt:lpstr>
      <vt:lpstr>What Is Not a Public Record under Wis. Stat. § 16.61(2)(b) for retention purposes?</vt:lpstr>
      <vt:lpstr>A Note About Publications…</vt:lpstr>
      <vt:lpstr>How Do Government Units Manage Public Records?</vt:lpstr>
      <vt:lpstr>How Do Government Units Manage Public Records?</vt:lpstr>
      <vt:lpstr>What Is A Retention / Disposition Schedule?</vt:lpstr>
      <vt:lpstr>Records Disposition Authorizations</vt:lpstr>
      <vt:lpstr>PRB General Records Schedules</vt:lpstr>
      <vt:lpstr>Example: General Records Schedule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Records Management for State Employees</dc:title>
  <dc:creator>Abbie J. Norderhaug</dc:creator>
  <cp:lastModifiedBy>Kathryn Egeland</cp:lastModifiedBy>
  <cp:revision>219</cp:revision>
  <cp:lastPrinted>2021-03-10T15:36:23Z</cp:lastPrinted>
  <dcterms:created xsi:type="dcterms:W3CDTF">2013-10-23T20:53:44Z</dcterms:created>
  <dcterms:modified xsi:type="dcterms:W3CDTF">2021-03-25T18:12:05Z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0x0101004A8F8BEEF9F5A943984314B33BAED9E2</vt:lpwstr>
  </property>
</Properties>
</file>