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7" r:id="rId3"/>
    <p:sldId id="267" r:id="rId4"/>
    <p:sldId id="309" r:id="rId5"/>
    <p:sldId id="264" r:id="rId6"/>
    <p:sldId id="265" r:id="rId7"/>
    <p:sldId id="319" r:id="rId8"/>
    <p:sldId id="321" r:id="rId9"/>
    <p:sldId id="310" r:id="rId10"/>
    <p:sldId id="311" r:id="rId11"/>
    <p:sldId id="312" r:id="rId12"/>
    <p:sldId id="315" r:id="rId13"/>
    <p:sldId id="316" r:id="rId14"/>
    <p:sldId id="290" r:id="rId15"/>
    <p:sldId id="317" r:id="rId16"/>
    <p:sldId id="318" r:id="rId17"/>
    <p:sldId id="276" r:id="rId18"/>
    <p:sldId id="275" r:id="rId19"/>
    <p:sldId id="272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8" autoAdjust="0"/>
  </p:normalViewPr>
  <p:slideViewPr>
    <p:cSldViewPr>
      <p:cViewPr varScale="1">
        <p:scale>
          <a:sx n="119" d="100"/>
          <a:sy n="119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3-22-2021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44FBA33-6F72-4B04-B7B8-01D258B2F2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7084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3-22-2021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B0AC3EF-A2E6-474E-A543-BC2CFA1C5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2794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C651A-F1AB-4965-BEE6-ED3259B3BB0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3740621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668EB-D345-4ABF-AF66-C2A09757549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1635627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D0EA2-85F8-4862-8352-BD4752C973A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3948324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6FBAB-BDB5-4EE0-8452-7063DB6BE1B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1179448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13D59-124D-4EC6-9332-019BE0693D7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804516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877A2-6575-4247-B4E4-56A72AD7839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2611624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9CF95-625C-4FCB-B87E-6F8445B8070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3253945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910D0-CABE-4640-948F-5D7D87B46FC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1669305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D1A0C-835C-43ED-BFE0-85919ECD66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1977002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93E26-FB39-4D41-B598-B9BF422F1C6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3426878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35659-6514-4496-B93D-E881F952DB5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1977002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793CA-9EB9-45C5-AA52-AC909E6DB1B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313825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D9446-1B87-4FCB-906C-BFA21FD362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3-22-2021</a:t>
            </a:r>
          </a:p>
        </p:txBody>
      </p:sp>
    </p:spTree>
    <p:extLst>
      <p:ext uri="{BB962C8B-B14F-4D97-AF65-F5344CB8AC3E}">
        <p14:creationId xmlns:p14="http://schemas.microsoft.com/office/powerpoint/2010/main" val="203723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083C-6967-4DEC-8248-DAAF6F6A0BBD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46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E345-C43B-4F19-A51B-4ADA0434DB42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9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E769-DC87-4C00-8EE3-2720D3259D20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0039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74F2-E442-4463-96C2-AC666426B4BA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7269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27F-A785-4C17-9D1F-F271E7B44658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5557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2BC840-435E-438B-8070-025A224DE21F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33377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88AD-CFF8-4D04-A35F-27D2BB4A7A2B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001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2194-5181-43D1-BABA-8164BB3AC56C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9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E9B0-299C-4B72-9B12-EEFB7977746C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1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76D7-5FC7-4DA6-9AB7-7B69994D2B81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08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CBD51C-ED3C-408B-89FB-36F5D8EBEFC6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2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4604E3-50F4-4FEA-AD8C-2492EF94A664}" type="datetime1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1F7BB0-A1BA-44E8-A7E4-3FFFB7607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773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6039" y="2514600"/>
            <a:ext cx="4148495" cy="623771"/>
          </a:xfrm>
        </p:spPr>
        <p:txBody>
          <a:bodyPr anchor="t">
            <a:no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Managers &amp; Supervisors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695" y="6019800"/>
            <a:ext cx="1676400" cy="365760"/>
          </a:xfrm>
        </p:spPr>
        <p:txBody>
          <a:bodyPr/>
          <a:lstStyle/>
          <a:p>
            <a:r>
              <a:rPr lang="en-US" dirty="0"/>
              <a:t>Approved 3/22/2021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183" y="3846534"/>
            <a:ext cx="6716209" cy="12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801B7A0-4C7B-4783-BBB8-C498EDBAF5A3}"/>
              </a:ext>
            </a:extLst>
          </p:cNvPr>
          <p:cNvSpPr txBox="1">
            <a:spLocks/>
          </p:cNvSpPr>
          <p:nvPr/>
        </p:nvSpPr>
        <p:spPr>
          <a:xfrm>
            <a:off x="1343674" y="374640"/>
            <a:ext cx="6456332" cy="511059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Introduction to Records Management</a:t>
            </a:r>
          </a:p>
        </p:txBody>
      </p:sp>
    </p:spTree>
    <p:extLst>
      <p:ext uri="{BB962C8B-B14F-4D97-AF65-F5344CB8AC3E}">
        <p14:creationId xmlns:p14="http://schemas.microsoft.com/office/powerpoint/2010/main" val="1082109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28700" y="1905000"/>
            <a:ext cx="7086600" cy="386372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Created in the course of public business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Examples: correspondence and memos (paper and 	electronic), agreements, studies, reports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Received for action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Examples: Information or public records requests, 	tracked correspondence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Mandated by statute or regulation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Examples: statutorily required programs, 	administrative records, dockets, equal rights 	complaints</a:t>
            </a:r>
            <a:endParaRPr lang="en-US" sz="26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D890289-4C78-437A-86BA-24679767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81000"/>
            <a:ext cx="4267200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is a Public Record?</a:t>
            </a:r>
          </a:p>
        </p:txBody>
      </p:sp>
    </p:spTree>
    <p:extLst>
      <p:ext uri="{BB962C8B-B14F-4D97-AF65-F5344CB8AC3E}">
        <p14:creationId xmlns:p14="http://schemas.microsoft.com/office/powerpoint/2010/main" val="1510038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288" y="365373"/>
            <a:ext cx="6096000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cs typeface="Arial" panose="020B0604020202020204" pitchFamily="34" charset="0"/>
              </a:rPr>
              <a:t>Where Might Public Records Occur?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62100"/>
            <a:ext cx="8229600" cy="47625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content determines what constitutes a public record and not the format in which the information is generated.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Email and voicemail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Text, instant messages and chats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Social media and Websites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Audio, video and online meeting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platform recordings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Calendars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Documents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Spreadsheets and databases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Personal devices if used for government unit business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Maps and blueprints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321E42-4877-4D5E-A09E-1B9EE1288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745" y="2660674"/>
            <a:ext cx="3511236" cy="256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22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888" y="319882"/>
            <a:ext cx="6400800" cy="594688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Public Records Might You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19370" y="1828800"/>
            <a:ext cx="5738630" cy="4419600"/>
          </a:xfrm>
        </p:spPr>
        <p:txBody>
          <a:bodyPr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Records pertaining to Boards, Councils, and Committees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Policy and procedure documentation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Program area activity, production and employee reports and files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Project reports and files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Business related memos or correspondence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Open records requests and responses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Reports to senior management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Calendars, schedules and logs of daily activities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05100"/>
            <a:ext cx="184280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821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2941" y="228600"/>
            <a:ext cx="6278118" cy="914400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 Public Record under Wis. Stat. § 16.61(2)(b) for retention purposes?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66394" y="1601457"/>
            <a:ext cx="7411212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Reference materials and stock copies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Examples: vendor catalogs, blank forms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Copies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Examples: copies of records (paper or electronic) for 	convenience or reference purposes only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Draft or working papers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Examples: draft documents without substantive comments, 	rough notes for personal use (It should be noted that some 	drafts are needed to support a decision trail or are otherwise 	required by an RDA)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Unsolicited email (internal or external)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Examples: reminders received by all staff, listserv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20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768" y="388621"/>
            <a:ext cx="5982462" cy="533400"/>
          </a:xfrm>
        </p:spPr>
        <p:txBody>
          <a:bodyPr anchor="t">
            <a:noAutofit/>
          </a:bodyPr>
          <a:lstStyle/>
          <a:p>
            <a:pPr algn="l"/>
            <a:r>
              <a:rPr lang="en-US" sz="2800" b="1" dirty="0">
                <a:cs typeface="Arial" panose="020B0604020202020204" pitchFamily="34" charset="0"/>
              </a:rPr>
              <a:t>How Do I Manage Public Records?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52334" y="1676400"/>
            <a:ext cx="6839331" cy="4501273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Policies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Learn your government unit’s records management 	policies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Know which records disposition authorization (RDA) 	relates to your program records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Filing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File public records to allow for easy access over time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File records in accordance with your government unit’s 	approved filing system to simplify retrieval </a:t>
            </a:r>
            <a:b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35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507" y="391343"/>
            <a:ext cx="5639562" cy="533400"/>
          </a:xfrm>
        </p:spPr>
        <p:txBody>
          <a:bodyPr anchor="t">
            <a:noAutofit/>
          </a:bodyPr>
          <a:lstStyle/>
          <a:p>
            <a:pPr algn="l"/>
            <a:r>
              <a:rPr lang="en-US" sz="2700" b="1" dirty="0">
                <a:cs typeface="Arial" panose="020B0604020202020204" pitchFamily="34" charset="0"/>
              </a:rPr>
              <a:t>How Do I Manage Public Records?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53048"/>
            <a:ext cx="6792278" cy="4123701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People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Contact your Records Officer or designated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Records Custodian with questions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Disposition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Dispose of records according to the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approved RDA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Note: Your government unit may </a:t>
            </a:r>
            <a:r>
              <a:rPr lang="en-US" sz="2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only </a:t>
            </a: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legally dispose of records as approved by an authorized records schedule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3ECB6F-F6B3-42B7-9B4A-50BD757B6373}"/>
              </a:ext>
            </a:extLst>
          </p:cNvPr>
          <p:cNvSpPr txBox="1"/>
          <p:nvPr/>
        </p:nvSpPr>
        <p:spPr>
          <a:xfrm>
            <a:off x="533400" y="1410094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Continued 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384B9E-21CA-4F73-A9DC-0C50C3918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919" y="2743200"/>
            <a:ext cx="24003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45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88" y="365125"/>
            <a:ext cx="7451623" cy="6096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Is A Retention / Disposition Schedule?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7749" y="1905000"/>
            <a:ext cx="70485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Records Disposition Authorizations (RDAs):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Mandate how long public records are kept (retention)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Group and describe related public records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Mandate what happens to public records at the end 	of that time period (disposition)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Are promulgated as policy via a General Records 	Schedule (GRS) or agency specific RDA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3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188" y="426720"/>
            <a:ext cx="5410200" cy="5334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b="1" dirty="0"/>
              <a:t>Records Disposition Authorizations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75588" y="2209800"/>
            <a:ext cx="6629400" cy="3063874"/>
          </a:xfrm>
        </p:spPr>
        <p:txBody>
          <a:bodyPr>
            <a:normAutofit/>
          </a:bodyPr>
          <a:lstStyle/>
          <a:p>
            <a:pPr marL="0" indent="0" eaLnBrk="0" fontAlgn="base" hangingPunc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Valid for ten years </a:t>
            </a:r>
          </a:p>
          <a:p>
            <a:pPr marL="0" indent="0" eaLnBrk="0" fontAlgn="base" hangingPunc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Updated, amended and revised as needed</a:t>
            </a:r>
          </a:p>
          <a:p>
            <a:pPr marL="0" indent="0" eaLnBrk="0" fontAlgn="base" hangingPunc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Changes are approved by the Public Records Board </a:t>
            </a:r>
          </a:p>
          <a:p>
            <a:pPr marL="0" indent="0" eaLnBrk="0" fontAlgn="base" hangingPunc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RDAs may be extended beyond their sunset day for an additional 18 months in accordance with PRB Extension policy (approved May 2010)</a:t>
            </a:r>
          </a:p>
        </p:txBody>
      </p:sp>
    </p:spTree>
    <p:extLst>
      <p:ext uri="{BB962C8B-B14F-4D97-AF65-F5344CB8AC3E}">
        <p14:creationId xmlns:p14="http://schemas.microsoft.com/office/powerpoint/2010/main" val="4257862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738" y="324288"/>
            <a:ext cx="4991100" cy="47942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b="1" dirty="0"/>
              <a:t>PRB General Records Schedules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4238" y="1643721"/>
            <a:ext cx="5372100" cy="4787053"/>
          </a:xfrm>
        </p:spPr>
        <p:txBody>
          <a:bodyPr>
            <a:noAutofit/>
          </a:bodyPr>
          <a:lstStyle/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Administrative Related Records 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Budget and Related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County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Facilities Management and Related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Fiscal and Accounting Related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Fleet and Aircraft Management Related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Human Resources and Related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Information Technology and Related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Municipal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Payroll and Related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Public Library and Public Library Systems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Public School District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Purchasing and Procurement and Related Records</a:t>
            </a:r>
          </a:p>
          <a:p>
            <a:pPr marL="0" indent="0" eaLnBrk="0" fontAlgn="base" hangingPunc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Risk Management and Related Records</a:t>
            </a:r>
          </a:p>
          <a:p>
            <a:pPr marL="0" indent="0" eaLnBrk="0" fontAlgn="base" hangingPunc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68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3988" y="336885"/>
            <a:ext cx="1752600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23784"/>
            <a:ext cx="7162800" cy="477701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Protect and save the public records your unit creates and uses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Safeguard confidential and sensitive information appropriately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Know that public records consist of all forms of media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 familiar with the RDAs which relate to your programs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 not dispose of any public record unless you are following an RDA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File all public records according to a consistent filing plan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Learn to manage public records as part of your job duties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Ask records staff for assistance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 Officer	Records Coordinators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counsel 	Records Custodians</a:t>
            </a:r>
          </a:p>
          <a:p>
            <a:pPr marL="27432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878959" cy="175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22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712" y="416772"/>
            <a:ext cx="6169152" cy="6096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Where Are Public Records Defined?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8720" y="1992436"/>
            <a:ext cx="6766560" cy="3722564"/>
          </a:xfrm>
        </p:spPr>
        <p:txBody>
          <a:bodyPr>
            <a:normAutofit lnSpcReduction="10000"/>
          </a:bodyPr>
          <a:lstStyle/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Wis. Stat. § 16.61(2)(b) defines “public records” for the purposes of records retention and disposition</a:t>
            </a: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Wis. Stat. § 19.32(2) defines “records” for purposes of the records access and disclosure provisions of Wis. Stat. §§ 19.31-19.39 (known as the public records law or the open records law)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274321"/>
            <a:ext cx="5257800" cy="6096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is Records Management?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50608" y="2286000"/>
            <a:ext cx="7042784" cy="2999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practice of maintaining records throughout their lifecycle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Records management programs manage organizational information to ensure it is useable, cost-effective, timely, accurate, complete and easily accessible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Disposing of unneeded and outdated content after the appropriate retention period allows for easier retrieval of records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3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6238" y="313693"/>
            <a:ext cx="3848100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Life Cycle of a Record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FC46F9-5E98-407C-9F50-362BD706B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799" y="1752600"/>
            <a:ext cx="650240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1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543" y="293562"/>
            <a:ext cx="5867400" cy="549275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Why Public Records Management?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6824" y="2336900"/>
            <a:ext cx="7238238" cy="3578362"/>
          </a:xfrm>
        </p:spPr>
        <p:txBody>
          <a:bodyPr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Ensure statutory and regulatory compliance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Preserve the rights of citizens to have access to public records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Support better decision making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Safeguard vital information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Preserve organizational memory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Reduce operating costs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Minimize legal risks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2ECBF1-C9F8-465B-BC58-F087FA628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626" y="3860942"/>
            <a:ext cx="3257550" cy="20274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3195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077200" cy="533400"/>
          </a:xfrm>
        </p:spPr>
        <p:txBody>
          <a:bodyPr anchor="t">
            <a:noAutofit/>
          </a:bodyPr>
          <a:lstStyle/>
          <a:p>
            <a:pPr algn="l"/>
            <a:r>
              <a:rPr lang="en-US" sz="2800" b="1" dirty="0"/>
              <a:t>What Are Your Public Records Responsibilities?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47775" y="2057400"/>
            <a:ext cx="6724650" cy="3429000"/>
          </a:xfrm>
        </p:spPr>
        <p:txBody>
          <a:bodyPr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  <a:tab pos="17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Ensure staff has basic knowledge about records management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  <a:tab pos="17145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Document program area business activities and decisions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 program area business records and ensure they managed according to an approved records disposition authorization (RDA)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Ensure public records are disposed in accordance with an approved RDA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9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077200" cy="533400"/>
          </a:xfrm>
        </p:spPr>
        <p:txBody>
          <a:bodyPr anchor="t">
            <a:noAutofit/>
          </a:bodyPr>
          <a:lstStyle/>
          <a:p>
            <a:pPr algn="l"/>
            <a:r>
              <a:rPr lang="en-US" sz="2800" b="1" dirty="0"/>
              <a:t>What Are Your Public Records Responsibilities?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09675" y="2030619"/>
            <a:ext cx="6724650" cy="3886200"/>
          </a:xfrm>
        </p:spPr>
        <p:txBody>
          <a:bodyPr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Safeguard confidential, sensitive, and personally identifiable information (PII) such as personnel records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Communicate records roles and responsibilities to your employees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Ensure records are filed for safe storage and efficient retrieval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Identify and transfer records prior to employee departures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 a method to identify legal holds that halt records disposition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47D536-A291-42E1-95A8-59E6194293CB}"/>
              </a:ext>
            </a:extLst>
          </p:cNvPr>
          <p:cNvSpPr txBox="1"/>
          <p:nvPr/>
        </p:nvSpPr>
        <p:spPr>
          <a:xfrm>
            <a:off x="551447" y="147732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Continued …</a:t>
            </a:r>
          </a:p>
        </p:txBody>
      </p:sp>
    </p:spTree>
    <p:extLst>
      <p:ext uri="{BB962C8B-B14F-4D97-AF65-F5344CB8AC3E}">
        <p14:creationId xmlns:p14="http://schemas.microsoft.com/office/powerpoint/2010/main" val="403417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38" y="381000"/>
            <a:ext cx="7886700" cy="533400"/>
          </a:xfrm>
        </p:spPr>
        <p:txBody>
          <a:bodyPr anchor="t">
            <a:noAutofit/>
          </a:bodyPr>
          <a:lstStyle/>
          <a:p>
            <a:pPr algn="l"/>
            <a:r>
              <a:rPr lang="en-US" sz="2400" b="1" dirty="0"/>
              <a:t>What Are Your Staff’s Public Records Responsibilities?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7750" y="1579669"/>
            <a:ext cx="7124700" cy="4800599"/>
          </a:xfrm>
        </p:spPr>
        <p:txBody>
          <a:bodyPr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  <a:tab pos="17145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Recognize and manage public records created as part of their job duties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  <a:tab pos="17145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Protect and save public records they create and use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File paper and electronic documents so they can be readily accessed (use agency file plan if applicable)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Safeguard confidential and sensitive information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Dispose of information that is not defined as a public record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Retain public records for the appropriate length of time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Dispose of public records in accordance with an approved Retention Disposition Authorization (RDA)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114300" algn="l"/>
              </a:tabLs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 where to go for help</a:t>
            </a:r>
          </a:p>
        </p:txBody>
      </p:sp>
    </p:spTree>
    <p:extLst>
      <p:ext uri="{BB962C8B-B14F-4D97-AF65-F5344CB8AC3E}">
        <p14:creationId xmlns:p14="http://schemas.microsoft.com/office/powerpoint/2010/main" val="416844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61E1271-BF32-4EA2-94D7-678BE19B3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57500"/>
            <a:ext cx="2558424" cy="22859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88" y="350521"/>
            <a:ext cx="4267200" cy="5334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What is a Public Record?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F7BB0-A1BA-44E8-A7E4-3FFFB760729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48768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Recorded information, in any format (including paper, electronic, audio/visual, calendars, maps) created or received by a state employee and/or agency in the transaction of business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Information content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determines what is a record and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format in which the information is generated. Records may be textual, pictorial, paper, electronic, audio, video, etc.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11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A SR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A SRC" id="{18771F6A-B4A0-475F-8232-B386893935BA}" vid="{D46DE5CF-A4E1-49FA-A7E6-300FA3A3BA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8F8BEEF9F5A943984314B33BAED9E2" ma:contentTypeVersion="3" ma:contentTypeDescription="Create a new document." ma:contentTypeScope="" ma:versionID="fe21d5a4a364123eb073dfd302527bd8">
  <xsd:schema xmlns:xsd="http://www.w3.org/2001/XMLSchema" xmlns:xs="http://www.w3.org/2001/XMLSchema" xmlns:p="http://schemas.microsoft.com/office/2006/metadata/properties" xmlns:ns1="http://schemas.microsoft.com/sharepoint/v3" xmlns:ns2="bb65cc95-6d4e-4879-a879-9838761499af" xmlns:ns3="9e30f06f-ad7a-453a-8e08-8a8878e30bd1" targetNamespace="http://schemas.microsoft.com/office/2006/metadata/properties" ma:root="true" ma:fieldsID="eade1bb78ba48c83c9cb091b0a31895f" ns1:_="" ns2:_="" ns3:_="">
    <xsd:import namespace="http://schemas.microsoft.com/sharepoint/v3"/>
    <xsd:import namespace="bb65cc95-6d4e-4879-a879-9838761499af"/>
    <xsd:import namespace="9e30f06f-ad7a-453a-8e08-8a8878e30bd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3D415B0-06AE-403F-A7DE-7F3C4B790886}"/>
</file>

<file path=customXml/itemProps2.xml><?xml version="1.0" encoding="utf-8"?>
<ds:datastoreItem xmlns:ds="http://schemas.openxmlformats.org/officeDocument/2006/customXml" ds:itemID="{931F3D4F-B7D2-4874-879D-1B251AD98D23}"/>
</file>

<file path=customXml/itemProps3.xml><?xml version="1.0" encoding="utf-8"?>
<ds:datastoreItem xmlns:ds="http://schemas.openxmlformats.org/officeDocument/2006/customXml" ds:itemID="{19D107D7-DB09-4A85-A89B-59C2C98E732C}"/>
</file>

<file path=customXml/itemProps4.xml><?xml version="1.0" encoding="utf-8"?>
<ds:datastoreItem xmlns:ds="http://schemas.openxmlformats.org/officeDocument/2006/customXml" ds:itemID="{04C4C8C2-8998-403E-8838-4F8FD7F4F621}"/>
</file>

<file path=docProps/app.xml><?xml version="1.0" encoding="utf-8"?>
<Properties xmlns="http://schemas.openxmlformats.org/officeDocument/2006/extended-properties" xmlns:vt="http://schemas.openxmlformats.org/officeDocument/2006/docPropsVTypes">
  <Template>DOA SRC</Template>
  <TotalTime>2517</TotalTime>
  <Words>1172</Words>
  <Application>Microsoft Office PowerPoint</Application>
  <PresentationFormat>On-screen Show (4:3)</PresentationFormat>
  <Paragraphs>227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Wingdings 2</vt:lpstr>
      <vt:lpstr>DOA SRC</vt:lpstr>
      <vt:lpstr>Managers &amp; Supervisors</vt:lpstr>
      <vt:lpstr>Where Are Public Records Defined?</vt:lpstr>
      <vt:lpstr>What is Records Management?</vt:lpstr>
      <vt:lpstr>Life Cycle of a Record</vt:lpstr>
      <vt:lpstr>Why Public Records Management?</vt:lpstr>
      <vt:lpstr>What Are Your Public Records Responsibilities? </vt:lpstr>
      <vt:lpstr>What Are Your Public Records Responsibilities? </vt:lpstr>
      <vt:lpstr>What Are Your Staff’s Public Records Responsibilities? </vt:lpstr>
      <vt:lpstr>What is a Public Record?</vt:lpstr>
      <vt:lpstr>What is a Public Record?</vt:lpstr>
      <vt:lpstr>Where Might Public Records Occur?</vt:lpstr>
      <vt:lpstr>What Public Records Might You Have?</vt:lpstr>
      <vt:lpstr>What Is Not a Public Record under Wis. Stat. § 16.61(2)(b) for retention purposes?</vt:lpstr>
      <vt:lpstr>How Do I Manage Public Records?</vt:lpstr>
      <vt:lpstr>How Do I Manage Public Records?</vt:lpstr>
      <vt:lpstr>What Is A Retention / Disposition Schedule?</vt:lpstr>
      <vt:lpstr>Records Disposition Authorizations</vt:lpstr>
      <vt:lpstr>PRB General Records Schedules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Records Management for State Employees</dc:title>
  <dc:creator>Abbie J. Norderhaug</dc:creator>
  <cp:lastModifiedBy>Kathryn Egeland</cp:lastModifiedBy>
  <cp:revision>147</cp:revision>
  <cp:lastPrinted>2021-03-10T15:34:38Z</cp:lastPrinted>
  <dcterms:created xsi:type="dcterms:W3CDTF">2013-10-23T20:53:44Z</dcterms:created>
  <dcterms:modified xsi:type="dcterms:W3CDTF">2021-03-25T18:06:41Z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0x0101004A8F8BEEF9F5A943984314B33BAED9E2</vt:lpwstr>
  </property>
</Properties>
</file>